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0" r:id="rId1"/>
  </p:sldMasterIdLst>
  <p:notesMasterIdLst>
    <p:notesMasterId r:id="rId25"/>
  </p:notesMasterIdLst>
  <p:sldIdLst>
    <p:sldId id="256" r:id="rId2"/>
    <p:sldId id="280" r:id="rId3"/>
    <p:sldId id="258" r:id="rId4"/>
    <p:sldId id="282" r:id="rId5"/>
    <p:sldId id="261" r:id="rId6"/>
    <p:sldId id="283" r:id="rId7"/>
    <p:sldId id="356" r:id="rId8"/>
    <p:sldId id="358" r:id="rId9"/>
    <p:sldId id="359" r:id="rId10"/>
    <p:sldId id="263" r:id="rId11"/>
    <p:sldId id="357" r:id="rId12"/>
    <p:sldId id="360" r:id="rId13"/>
    <p:sldId id="270" r:id="rId14"/>
    <p:sldId id="363" r:id="rId15"/>
    <p:sldId id="279" r:id="rId16"/>
    <p:sldId id="361" r:id="rId17"/>
    <p:sldId id="269" r:id="rId18"/>
    <p:sldId id="272" r:id="rId19"/>
    <p:sldId id="285" r:id="rId20"/>
    <p:sldId id="271" r:id="rId21"/>
    <p:sldId id="362" r:id="rId22"/>
    <p:sldId id="273" r:id="rId23"/>
    <p:sldId id="264" r:id="rId24"/>
  </p:sldIdLst>
  <p:sldSz cx="9144000" cy="6858000" type="screen4x3"/>
  <p:notesSz cx="6858000" cy="9144000"/>
  <p:embeddedFontLst>
    <p:embeddedFont>
      <p:font typeface="Cabin" panose="020B0604020202020204" charset="0"/>
      <p:regular r:id="rId26"/>
      <p:bold r:id="rId27"/>
      <p:italic r:id="rId28"/>
      <p:boldItalic r:id="rId29"/>
    </p:embeddedFont>
    <p:embeddedFont>
      <p:font typeface="Calibri" panose="020F0502020204030204" pitchFamily="34" charset="0"/>
      <p:regular r:id="rId30"/>
      <p:bold r:id="rId31"/>
      <p:italic r:id="rId32"/>
      <p:boldItalic r:id="rId33"/>
    </p:embeddedFont>
    <p:embeddedFont>
      <p:font typeface="Corbel" panose="020B0503020204020204" pitchFamily="34" charset="0"/>
      <p:regular r:id="rId34"/>
      <p:bold r:id="rId35"/>
      <p:italic r:id="rId36"/>
      <p:boldItalic r:id="rId37"/>
    </p:embeddedFont>
    <p:embeddedFont>
      <p:font typeface="Helvetica Neue" panose="020B0604020202020204" charset="0"/>
      <p:regular r:id="rId38"/>
      <p:bold r:id="rId39"/>
      <p:italic r:id="rId40"/>
      <p:boldItalic r:id="rId41"/>
    </p:embeddedFont>
    <p:embeddedFont>
      <p:font typeface="Helvetica Neue Light" panose="020B0604020202020204" charset="0"/>
      <p:regular r:id="rId42"/>
      <p:bold r:id="rId43"/>
      <p:italic r:id="rId44"/>
      <p:boldItalic r:id="rId45"/>
    </p:embeddedFont>
    <p:embeddedFont>
      <p:font typeface="Tahoma" panose="020B0604030504040204" pitchFamily="34" charset="0"/>
      <p:regular r:id="rId46"/>
      <p:bold r:id="rId47"/>
    </p:embeddedFont>
    <p:embeddedFont>
      <p:font typeface="Times" panose="02020603050405020304" pitchFamily="18" charset="0"/>
      <p:regular r:id="rId48"/>
      <p:bold r:id="rId49"/>
      <p:italic r:id="rId50"/>
      <p:boldItalic r:id="rId5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454">
          <p15:clr>
            <a:srgbClr val="A4A3A4"/>
          </p15:clr>
        </p15:guide>
        <p15:guide id="2" pos="2880">
          <p15:clr>
            <a:srgbClr val="A4A3A4"/>
          </p15:clr>
        </p15:guide>
        <p15:guide id="3" orient="horz" pos="2256">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bhishek Dubey" initials="" lastIdx="3" clrIdx="0"/>
  <p:cmAuthor id="1" name="Scott Eisele" initials="" lastIdx="2"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3131" autoAdjust="0"/>
  </p:normalViewPr>
  <p:slideViewPr>
    <p:cSldViewPr snapToGrid="0">
      <p:cViewPr varScale="1">
        <p:scale>
          <a:sx n="56" d="100"/>
          <a:sy n="56" d="100"/>
        </p:scale>
        <p:origin x="1800" y="21"/>
      </p:cViewPr>
      <p:guideLst>
        <p:guide orient="horz" pos="454"/>
        <p:guide pos="2880"/>
        <p:guide orient="horz" pos="225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9" Type="http://schemas.openxmlformats.org/officeDocument/2006/relationships/font" Target="fonts/font14.fntdata"/><Relationship Id="rId21" Type="http://schemas.openxmlformats.org/officeDocument/2006/relationships/slide" Target="slides/slide20.xml"/><Relationship Id="rId34" Type="http://schemas.openxmlformats.org/officeDocument/2006/relationships/font" Target="fonts/font9.fntdata"/><Relationship Id="rId42" Type="http://schemas.openxmlformats.org/officeDocument/2006/relationships/font" Target="fonts/font17.fntdata"/><Relationship Id="rId47" Type="http://schemas.openxmlformats.org/officeDocument/2006/relationships/font" Target="fonts/font22.fntdata"/><Relationship Id="rId50" Type="http://schemas.openxmlformats.org/officeDocument/2006/relationships/font" Target="fonts/font25.fntdata"/><Relationship Id="rId55"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font" Target="fonts/font8.fntdata"/><Relationship Id="rId38" Type="http://schemas.openxmlformats.org/officeDocument/2006/relationships/font" Target="fonts/font13.fntdata"/><Relationship Id="rId46" Type="http://schemas.openxmlformats.org/officeDocument/2006/relationships/font" Target="fonts/font21.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41" Type="http://schemas.openxmlformats.org/officeDocument/2006/relationships/font" Target="fonts/font16.fntdata"/><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7.fntdata"/><Relationship Id="rId37" Type="http://schemas.openxmlformats.org/officeDocument/2006/relationships/font" Target="fonts/font12.fntdata"/><Relationship Id="rId40" Type="http://schemas.openxmlformats.org/officeDocument/2006/relationships/font" Target="fonts/font15.fntdata"/><Relationship Id="rId45" Type="http://schemas.openxmlformats.org/officeDocument/2006/relationships/font" Target="fonts/font20.fntdata"/><Relationship Id="rId53"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font" Target="fonts/font11.fntdata"/><Relationship Id="rId49" Type="http://schemas.openxmlformats.org/officeDocument/2006/relationships/font" Target="fonts/font2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4" Type="http://schemas.openxmlformats.org/officeDocument/2006/relationships/font" Target="fonts/font19.fntdata"/><Relationship Id="rId52"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 Id="rId43" Type="http://schemas.openxmlformats.org/officeDocument/2006/relationships/font" Target="fonts/font18.fntdata"/><Relationship Id="rId48" Type="http://schemas.openxmlformats.org/officeDocument/2006/relationships/font" Target="fonts/font23.fntdata"/><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26.fntdata"/><Relationship Id="rId3" Type="http://schemas.openxmlformats.org/officeDocument/2006/relationships/slide" Target="slides/slide2.xml"/></Relationships>
</file>

<file path=ppt/diagrams/_rels/data1.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svg"/><Relationship Id="rId1" Type="http://schemas.openxmlformats.org/officeDocument/2006/relationships/image" Target="../media/image11.png"/><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diagrams/_rels/data2.xml.rels><?xml version="1.0" encoding="UTF-8" standalone="yes"?>
<Relationships xmlns="http://schemas.openxmlformats.org/package/2006/relationships"><Relationship Id="rId8" Type="http://schemas.openxmlformats.org/officeDocument/2006/relationships/image" Target="../media/image47.sv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image" Target="../media/image41.svg"/><Relationship Id="rId1" Type="http://schemas.openxmlformats.org/officeDocument/2006/relationships/image" Target="../media/image40.png"/><Relationship Id="rId6" Type="http://schemas.openxmlformats.org/officeDocument/2006/relationships/image" Target="../media/image45.svg"/><Relationship Id="rId5" Type="http://schemas.openxmlformats.org/officeDocument/2006/relationships/image" Target="../media/image44.png"/><Relationship Id="rId4" Type="http://schemas.openxmlformats.org/officeDocument/2006/relationships/image" Target="../media/image43.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svg"/><Relationship Id="rId1" Type="http://schemas.openxmlformats.org/officeDocument/2006/relationships/image" Target="../media/image11.png"/><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diagrams/_rels/drawing2.xml.rels><?xml version="1.0" encoding="UTF-8" standalone="yes"?>
<Relationships xmlns="http://schemas.openxmlformats.org/package/2006/relationships"><Relationship Id="rId8" Type="http://schemas.openxmlformats.org/officeDocument/2006/relationships/image" Target="../media/image51.sv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image" Target="../media/image48.svg"/><Relationship Id="rId1" Type="http://schemas.openxmlformats.org/officeDocument/2006/relationships/image" Target="../media/image40.png"/><Relationship Id="rId6" Type="http://schemas.openxmlformats.org/officeDocument/2006/relationships/image" Target="../media/image50.svg"/><Relationship Id="rId5" Type="http://schemas.openxmlformats.org/officeDocument/2006/relationships/image" Target="../media/image44.png"/><Relationship Id="rId4" Type="http://schemas.openxmlformats.org/officeDocument/2006/relationships/image" Target="../media/image49.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data1.xml><?xml version="1.0" encoding="utf-8"?>
<dgm:dataModel xmlns:dgm="http://schemas.openxmlformats.org/drawingml/2006/diagram" xmlns:a="http://schemas.openxmlformats.org/drawingml/2006/main">
  <dgm:ptLst>
    <dgm:pt modelId="{7368E8F2-25B5-4A95-A33D-1C9E05EFAB5A}" type="doc">
      <dgm:prSet loTypeId="urn:microsoft.com/office/officeart/2018/2/layout/IconVerticalSolidList" loCatId="icon" qsTypeId="urn:microsoft.com/office/officeart/2005/8/quickstyle/simple4" qsCatId="simple" csTypeId="urn:microsoft.com/office/officeart/2018/5/colors/Iconchunking_neutralbg_colorful1" csCatId="colorful" phldr="1"/>
      <dgm:spPr/>
      <dgm:t>
        <a:bodyPr/>
        <a:lstStyle/>
        <a:p>
          <a:endParaRPr lang="en-US"/>
        </a:p>
      </dgm:t>
    </dgm:pt>
    <dgm:pt modelId="{DD3463BB-A12A-4C00-AD6C-E64E60AED820}">
      <dgm:prSet/>
      <dgm:spPr/>
      <dgm:t>
        <a:bodyPr/>
        <a:lstStyle/>
        <a:p>
          <a:r>
            <a:rPr lang="en-GB"/>
            <a:t>Trust between peers</a:t>
          </a:r>
          <a:endParaRPr lang="en-US"/>
        </a:p>
      </dgm:t>
    </dgm:pt>
    <dgm:pt modelId="{2B387A01-7EB3-4929-87ED-9E6ACF28A477}" type="parTrans" cxnId="{C17EFB30-C9B5-4292-BD89-7E588D6A90C1}">
      <dgm:prSet/>
      <dgm:spPr/>
      <dgm:t>
        <a:bodyPr/>
        <a:lstStyle/>
        <a:p>
          <a:endParaRPr lang="en-US"/>
        </a:p>
      </dgm:t>
    </dgm:pt>
    <dgm:pt modelId="{998C7B17-4648-4DE1-B75B-4990B302FB26}" type="sibTrans" cxnId="{C17EFB30-C9B5-4292-BD89-7E588D6A90C1}">
      <dgm:prSet/>
      <dgm:spPr/>
      <dgm:t>
        <a:bodyPr/>
        <a:lstStyle/>
        <a:p>
          <a:endParaRPr lang="en-US"/>
        </a:p>
      </dgm:t>
    </dgm:pt>
    <dgm:pt modelId="{AAD6728E-1351-42F4-82C6-8947B1911D33}">
      <dgm:prSet/>
      <dgm:spPr/>
      <dgm:t>
        <a:bodyPr/>
        <a:lstStyle/>
        <a:p>
          <a:r>
            <a:rPr lang="en-GB"/>
            <a:t>Stability and Safety of system</a:t>
          </a:r>
          <a:endParaRPr lang="en-US"/>
        </a:p>
      </dgm:t>
    </dgm:pt>
    <dgm:pt modelId="{683B8410-EA00-40A2-96E3-410E43496548}" type="parTrans" cxnId="{0889A419-D637-484C-94CC-07DA5B84BC4A}">
      <dgm:prSet/>
      <dgm:spPr/>
      <dgm:t>
        <a:bodyPr/>
        <a:lstStyle/>
        <a:p>
          <a:endParaRPr lang="en-US"/>
        </a:p>
      </dgm:t>
    </dgm:pt>
    <dgm:pt modelId="{4B44C8EB-D7CC-4A7D-96AB-4A2093B20DB3}" type="sibTrans" cxnId="{0889A419-D637-484C-94CC-07DA5B84BC4A}">
      <dgm:prSet/>
      <dgm:spPr/>
      <dgm:t>
        <a:bodyPr/>
        <a:lstStyle/>
        <a:p>
          <a:endParaRPr lang="en-US"/>
        </a:p>
      </dgm:t>
    </dgm:pt>
    <dgm:pt modelId="{1F414228-100D-4510-A75C-DC46AF6828AD}">
      <dgm:prSet/>
      <dgm:spPr/>
      <dgm:t>
        <a:bodyPr/>
        <a:lstStyle/>
        <a:p>
          <a:r>
            <a:rPr lang="en-GB"/>
            <a:t>Privacy</a:t>
          </a:r>
          <a:endParaRPr lang="en-US"/>
        </a:p>
      </dgm:t>
    </dgm:pt>
    <dgm:pt modelId="{60A765AF-9348-4DE9-816E-52BCEB0454C8}" type="parTrans" cxnId="{91FF769A-E1CD-4606-AA0A-F0F2E5574E79}">
      <dgm:prSet/>
      <dgm:spPr/>
      <dgm:t>
        <a:bodyPr/>
        <a:lstStyle/>
        <a:p>
          <a:endParaRPr lang="en-US"/>
        </a:p>
      </dgm:t>
    </dgm:pt>
    <dgm:pt modelId="{C96E6FC7-9ED6-4DD8-AD49-F5B086757D68}" type="sibTrans" cxnId="{91FF769A-E1CD-4606-AA0A-F0F2E5574E79}">
      <dgm:prSet/>
      <dgm:spPr/>
      <dgm:t>
        <a:bodyPr/>
        <a:lstStyle/>
        <a:p>
          <a:endParaRPr lang="en-US"/>
        </a:p>
      </dgm:t>
    </dgm:pt>
    <dgm:pt modelId="{2103576F-E3EA-45EF-806B-A1D144DDB0DF}">
      <dgm:prSet/>
      <dgm:spPr/>
      <dgm:t>
        <a:bodyPr/>
        <a:lstStyle/>
        <a:p>
          <a:r>
            <a:rPr lang="en-GB" dirty="0"/>
            <a:t>Resilience to participant failure</a:t>
          </a:r>
          <a:endParaRPr lang="en-US" dirty="0"/>
        </a:p>
      </dgm:t>
    </dgm:pt>
    <dgm:pt modelId="{D03CFA41-5221-413A-9121-527CF45014FE}" type="parTrans" cxnId="{7D4974DD-3A45-45A7-A2F4-56AACFB3BE77}">
      <dgm:prSet/>
      <dgm:spPr/>
      <dgm:t>
        <a:bodyPr/>
        <a:lstStyle/>
        <a:p>
          <a:endParaRPr lang="en-US"/>
        </a:p>
      </dgm:t>
    </dgm:pt>
    <dgm:pt modelId="{FA0F2336-BFB2-4F61-8A84-326C36EAE5C3}" type="sibTrans" cxnId="{7D4974DD-3A45-45A7-A2F4-56AACFB3BE77}">
      <dgm:prSet/>
      <dgm:spPr/>
      <dgm:t>
        <a:bodyPr/>
        <a:lstStyle/>
        <a:p>
          <a:endParaRPr lang="en-US"/>
        </a:p>
      </dgm:t>
    </dgm:pt>
    <dgm:pt modelId="{DCA53E9E-9586-490E-B0DB-93C0CF4DA406}" type="pres">
      <dgm:prSet presAssocID="{7368E8F2-25B5-4A95-A33D-1C9E05EFAB5A}" presName="root" presStyleCnt="0">
        <dgm:presLayoutVars>
          <dgm:dir/>
          <dgm:resizeHandles val="exact"/>
        </dgm:presLayoutVars>
      </dgm:prSet>
      <dgm:spPr/>
    </dgm:pt>
    <dgm:pt modelId="{3CFA9BDD-7F8A-433C-A03E-491F1DEC6DC6}" type="pres">
      <dgm:prSet presAssocID="{DD3463BB-A12A-4C00-AD6C-E64E60AED820}" presName="compNode" presStyleCnt="0"/>
      <dgm:spPr/>
    </dgm:pt>
    <dgm:pt modelId="{5AC0F621-EEA3-4C20-BEDF-4DF0A1C41BBD}" type="pres">
      <dgm:prSet presAssocID="{DD3463BB-A12A-4C00-AD6C-E64E60AED820}" presName="bgRect" presStyleLbl="bgShp" presStyleIdx="0" presStyleCnt="4"/>
      <dgm:spPr/>
    </dgm:pt>
    <dgm:pt modelId="{2C7377D7-B5F1-4BAE-AB1E-30E6295EF025}" type="pres">
      <dgm:prSet presAssocID="{DD3463BB-A12A-4C00-AD6C-E64E60AED820}"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andshake"/>
        </a:ext>
      </dgm:extLst>
    </dgm:pt>
    <dgm:pt modelId="{D9109D23-7F02-41DC-A3A5-E71D483FD951}" type="pres">
      <dgm:prSet presAssocID="{DD3463BB-A12A-4C00-AD6C-E64E60AED820}" presName="spaceRect" presStyleCnt="0"/>
      <dgm:spPr/>
    </dgm:pt>
    <dgm:pt modelId="{24AB5AB1-4B53-4A10-BDD2-36F85782ACD0}" type="pres">
      <dgm:prSet presAssocID="{DD3463BB-A12A-4C00-AD6C-E64E60AED820}" presName="parTx" presStyleLbl="revTx" presStyleIdx="0" presStyleCnt="4">
        <dgm:presLayoutVars>
          <dgm:chMax val="0"/>
          <dgm:chPref val="0"/>
        </dgm:presLayoutVars>
      </dgm:prSet>
      <dgm:spPr/>
    </dgm:pt>
    <dgm:pt modelId="{1D6509FE-859B-4DF0-86D9-55C9DA719696}" type="pres">
      <dgm:prSet presAssocID="{998C7B17-4648-4DE1-B75B-4990B302FB26}" presName="sibTrans" presStyleCnt="0"/>
      <dgm:spPr/>
    </dgm:pt>
    <dgm:pt modelId="{E0D005D9-5F8C-4FE1-8B9A-7F8C54C02D8A}" type="pres">
      <dgm:prSet presAssocID="{AAD6728E-1351-42F4-82C6-8947B1911D33}" presName="compNode" presStyleCnt="0"/>
      <dgm:spPr/>
    </dgm:pt>
    <dgm:pt modelId="{D2F4184D-6087-45B5-8C6E-39D3B62AE81C}" type="pres">
      <dgm:prSet presAssocID="{AAD6728E-1351-42F4-82C6-8947B1911D33}" presName="bgRect" presStyleLbl="bgShp" presStyleIdx="1" presStyleCnt="4"/>
      <dgm:spPr/>
    </dgm:pt>
    <dgm:pt modelId="{E94D5062-DF81-494E-AC5A-D44EDF5EF77F}" type="pres">
      <dgm:prSet presAssocID="{AAD6728E-1351-42F4-82C6-8947B1911D33}"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cales of Justice"/>
        </a:ext>
      </dgm:extLst>
    </dgm:pt>
    <dgm:pt modelId="{E97BCB9D-28D7-4E5F-AAD4-4999C91FDBA9}" type="pres">
      <dgm:prSet presAssocID="{AAD6728E-1351-42F4-82C6-8947B1911D33}" presName="spaceRect" presStyleCnt="0"/>
      <dgm:spPr/>
    </dgm:pt>
    <dgm:pt modelId="{9C3BEEB1-6610-4EA6-8F99-CCC34C8CF0AE}" type="pres">
      <dgm:prSet presAssocID="{AAD6728E-1351-42F4-82C6-8947B1911D33}" presName="parTx" presStyleLbl="revTx" presStyleIdx="1" presStyleCnt="4">
        <dgm:presLayoutVars>
          <dgm:chMax val="0"/>
          <dgm:chPref val="0"/>
        </dgm:presLayoutVars>
      </dgm:prSet>
      <dgm:spPr/>
    </dgm:pt>
    <dgm:pt modelId="{6B61E477-282B-471D-BD38-2EE86878CE90}" type="pres">
      <dgm:prSet presAssocID="{4B44C8EB-D7CC-4A7D-96AB-4A2093B20DB3}" presName="sibTrans" presStyleCnt="0"/>
      <dgm:spPr/>
    </dgm:pt>
    <dgm:pt modelId="{E8C121CC-A016-4414-BE40-802DDCE94E14}" type="pres">
      <dgm:prSet presAssocID="{1F414228-100D-4510-A75C-DC46AF6828AD}" presName="compNode" presStyleCnt="0"/>
      <dgm:spPr/>
    </dgm:pt>
    <dgm:pt modelId="{D03C4C76-989F-4301-AA19-7A9A88DAE717}" type="pres">
      <dgm:prSet presAssocID="{1F414228-100D-4510-A75C-DC46AF6828AD}" presName="bgRect" presStyleLbl="bgShp" presStyleIdx="2" presStyleCnt="4"/>
      <dgm:spPr/>
    </dgm:pt>
    <dgm:pt modelId="{B4998EAF-BE43-4092-A03D-3724E441CBD1}" type="pres">
      <dgm:prSet presAssocID="{1F414228-100D-4510-A75C-DC46AF6828AD}"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Lock"/>
        </a:ext>
      </dgm:extLst>
    </dgm:pt>
    <dgm:pt modelId="{027177ED-8228-409C-BD0A-92B7694C015D}" type="pres">
      <dgm:prSet presAssocID="{1F414228-100D-4510-A75C-DC46AF6828AD}" presName="spaceRect" presStyleCnt="0"/>
      <dgm:spPr/>
    </dgm:pt>
    <dgm:pt modelId="{A7959ED2-9014-4CF5-8B90-59B731AE4860}" type="pres">
      <dgm:prSet presAssocID="{1F414228-100D-4510-A75C-DC46AF6828AD}" presName="parTx" presStyleLbl="revTx" presStyleIdx="2" presStyleCnt="4">
        <dgm:presLayoutVars>
          <dgm:chMax val="0"/>
          <dgm:chPref val="0"/>
        </dgm:presLayoutVars>
      </dgm:prSet>
      <dgm:spPr/>
    </dgm:pt>
    <dgm:pt modelId="{F1B02140-C7B9-40FF-A0D7-1B19C2939EC2}" type="pres">
      <dgm:prSet presAssocID="{C96E6FC7-9ED6-4DD8-AD49-F5B086757D68}" presName="sibTrans" presStyleCnt="0"/>
      <dgm:spPr/>
    </dgm:pt>
    <dgm:pt modelId="{0B008F80-7315-4B4C-8751-27557EF1070E}" type="pres">
      <dgm:prSet presAssocID="{2103576F-E3EA-45EF-806B-A1D144DDB0DF}" presName="compNode" presStyleCnt="0"/>
      <dgm:spPr/>
    </dgm:pt>
    <dgm:pt modelId="{596D6F20-3B89-4089-94F7-D6572DA3115D}" type="pres">
      <dgm:prSet presAssocID="{2103576F-E3EA-45EF-806B-A1D144DDB0DF}" presName="bgRect" presStyleLbl="bgShp" presStyleIdx="3" presStyleCnt="4"/>
      <dgm:spPr/>
    </dgm:pt>
    <dgm:pt modelId="{48DA421C-8FF7-4AAA-B247-2D7AA87EB67C}" type="pres">
      <dgm:prSet presAssocID="{2103576F-E3EA-45EF-806B-A1D144DDB0DF}"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lippery"/>
        </a:ext>
      </dgm:extLst>
    </dgm:pt>
    <dgm:pt modelId="{AB870164-F1BB-4535-BDAC-99F8B45AF425}" type="pres">
      <dgm:prSet presAssocID="{2103576F-E3EA-45EF-806B-A1D144DDB0DF}" presName="spaceRect" presStyleCnt="0"/>
      <dgm:spPr/>
    </dgm:pt>
    <dgm:pt modelId="{CF109A31-B623-4472-B9FC-FFAF64D8E6A0}" type="pres">
      <dgm:prSet presAssocID="{2103576F-E3EA-45EF-806B-A1D144DDB0DF}" presName="parTx" presStyleLbl="revTx" presStyleIdx="3" presStyleCnt="4">
        <dgm:presLayoutVars>
          <dgm:chMax val="0"/>
          <dgm:chPref val="0"/>
        </dgm:presLayoutVars>
      </dgm:prSet>
      <dgm:spPr/>
    </dgm:pt>
  </dgm:ptLst>
  <dgm:cxnLst>
    <dgm:cxn modelId="{0889A419-D637-484C-94CC-07DA5B84BC4A}" srcId="{7368E8F2-25B5-4A95-A33D-1C9E05EFAB5A}" destId="{AAD6728E-1351-42F4-82C6-8947B1911D33}" srcOrd="1" destOrd="0" parTransId="{683B8410-EA00-40A2-96E3-410E43496548}" sibTransId="{4B44C8EB-D7CC-4A7D-96AB-4A2093B20DB3}"/>
    <dgm:cxn modelId="{C17EFB30-C9B5-4292-BD89-7E588D6A90C1}" srcId="{7368E8F2-25B5-4A95-A33D-1C9E05EFAB5A}" destId="{DD3463BB-A12A-4C00-AD6C-E64E60AED820}" srcOrd="0" destOrd="0" parTransId="{2B387A01-7EB3-4929-87ED-9E6ACF28A477}" sibTransId="{998C7B17-4648-4DE1-B75B-4990B302FB26}"/>
    <dgm:cxn modelId="{11E7A540-C68A-4F48-8044-64EB9F748F1F}" type="presOf" srcId="{DD3463BB-A12A-4C00-AD6C-E64E60AED820}" destId="{24AB5AB1-4B53-4A10-BDD2-36F85782ACD0}" srcOrd="0" destOrd="0" presId="urn:microsoft.com/office/officeart/2018/2/layout/IconVerticalSolidList"/>
    <dgm:cxn modelId="{90104664-243E-4A63-A118-4B1E7E6BB766}" type="presOf" srcId="{1F414228-100D-4510-A75C-DC46AF6828AD}" destId="{A7959ED2-9014-4CF5-8B90-59B731AE4860}" srcOrd="0" destOrd="0" presId="urn:microsoft.com/office/officeart/2018/2/layout/IconVerticalSolidList"/>
    <dgm:cxn modelId="{55499844-B780-48A9-8655-9B4CBCBF3D74}" type="presOf" srcId="{7368E8F2-25B5-4A95-A33D-1C9E05EFAB5A}" destId="{DCA53E9E-9586-490E-B0DB-93C0CF4DA406}" srcOrd="0" destOrd="0" presId="urn:microsoft.com/office/officeart/2018/2/layout/IconVerticalSolidList"/>
    <dgm:cxn modelId="{7C1C1777-023B-4C93-9956-8410D12833AF}" type="presOf" srcId="{2103576F-E3EA-45EF-806B-A1D144DDB0DF}" destId="{CF109A31-B623-4472-B9FC-FFAF64D8E6A0}" srcOrd="0" destOrd="0" presId="urn:microsoft.com/office/officeart/2018/2/layout/IconVerticalSolidList"/>
    <dgm:cxn modelId="{D362487E-3091-4EC0-AF1B-85229A4323DF}" type="presOf" srcId="{AAD6728E-1351-42F4-82C6-8947B1911D33}" destId="{9C3BEEB1-6610-4EA6-8F99-CCC34C8CF0AE}" srcOrd="0" destOrd="0" presId="urn:microsoft.com/office/officeart/2018/2/layout/IconVerticalSolidList"/>
    <dgm:cxn modelId="{91FF769A-E1CD-4606-AA0A-F0F2E5574E79}" srcId="{7368E8F2-25B5-4A95-A33D-1C9E05EFAB5A}" destId="{1F414228-100D-4510-A75C-DC46AF6828AD}" srcOrd="2" destOrd="0" parTransId="{60A765AF-9348-4DE9-816E-52BCEB0454C8}" sibTransId="{C96E6FC7-9ED6-4DD8-AD49-F5B086757D68}"/>
    <dgm:cxn modelId="{7D4974DD-3A45-45A7-A2F4-56AACFB3BE77}" srcId="{7368E8F2-25B5-4A95-A33D-1C9E05EFAB5A}" destId="{2103576F-E3EA-45EF-806B-A1D144DDB0DF}" srcOrd="3" destOrd="0" parTransId="{D03CFA41-5221-413A-9121-527CF45014FE}" sibTransId="{FA0F2336-BFB2-4F61-8A84-326C36EAE5C3}"/>
    <dgm:cxn modelId="{5A841E82-3C32-4C0B-9B52-BC78A898A8AB}" type="presParOf" srcId="{DCA53E9E-9586-490E-B0DB-93C0CF4DA406}" destId="{3CFA9BDD-7F8A-433C-A03E-491F1DEC6DC6}" srcOrd="0" destOrd="0" presId="urn:microsoft.com/office/officeart/2018/2/layout/IconVerticalSolidList"/>
    <dgm:cxn modelId="{B6174C70-51C8-4D24-BD90-FE5D14C49D4B}" type="presParOf" srcId="{3CFA9BDD-7F8A-433C-A03E-491F1DEC6DC6}" destId="{5AC0F621-EEA3-4C20-BEDF-4DF0A1C41BBD}" srcOrd="0" destOrd="0" presId="urn:microsoft.com/office/officeart/2018/2/layout/IconVerticalSolidList"/>
    <dgm:cxn modelId="{0CB9438D-E61E-472B-B4A2-FE0A49A0A40D}" type="presParOf" srcId="{3CFA9BDD-7F8A-433C-A03E-491F1DEC6DC6}" destId="{2C7377D7-B5F1-4BAE-AB1E-30E6295EF025}" srcOrd="1" destOrd="0" presId="urn:microsoft.com/office/officeart/2018/2/layout/IconVerticalSolidList"/>
    <dgm:cxn modelId="{B2B5AA43-8609-490D-A836-641D9892142C}" type="presParOf" srcId="{3CFA9BDD-7F8A-433C-A03E-491F1DEC6DC6}" destId="{D9109D23-7F02-41DC-A3A5-E71D483FD951}" srcOrd="2" destOrd="0" presId="urn:microsoft.com/office/officeart/2018/2/layout/IconVerticalSolidList"/>
    <dgm:cxn modelId="{D8B3669A-A74C-4B52-92E3-69608DDC16CF}" type="presParOf" srcId="{3CFA9BDD-7F8A-433C-A03E-491F1DEC6DC6}" destId="{24AB5AB1-4B53-4A10-BDD2-36F85782ACD0}" srcOrd="3" destOrd="0" presId="urn:microsoft.com/office/officeart/2018/2/layout/IconVerticalSolidList"/>
    <dgm:cxn modelId="{9DEA8E57-4D2E-4EF3-9574-DDDDC414E010}" type="presParOf" srcId="{DCA53E9E-9586-490E-B0DB-93C0CF4DA406}" destId="{1D6509FE-859B-4DF0-86D9-55C9DA719696}" srcOrd="1" destOrd="0" presId="urn:microsoft.com/office/officeart/2018/2/layout/IconVerticalSolidList"/>
    <dgm:cxn modelId="{EDFDEDE6-D1A5-438C-8E50-FD4BE0C117D2}" type="presParOf" srcId="{DCA53E9E-9586-490E-B0DB-93C0CF4DA406}" destId="{E0D005D9-5F8C-4FE1-8B9A-7F8C54C02D8A}" srcOrd="2" destOrd="0" presId="urn:microsoft.com/office/officeart/2018/2/layout/IconVerticalSolidList"/>
    <dgm:cxn modelId="{7061E3C3-A534-457A-A59C-9398730F4E7C}" type="presParOf" srcId="{E0D005D9-5F8C-4FE1-8B9A-7F8C54C02D8A}" destId="{D2F4184D-6087-45B5-8C6E-39D3B62AE81C}" srcOrd="0" destOrd="0" presId="urn:microsoft.com/office/officeart/2018/2/layout/IconVerticalSolidList"/>
    <dgm:cxn modelId="{A101BDC5-FEB0-4BD3-8B59-515138C465C2}" type="presParOf" srcId="{E0D005D9-5F8C-4FE1-8B9A-7F8C54C02D8A}" destId="{E94D5062-DF81-494E-AC5A-D44EDF5EF77F}" srcOrd="1" destOrd="0" presId="urn:microsoft.com/office/officeart/2018/2/layout/IconVerticalSolidList"/>
    <dgm:cxn modelId="{0B01FAB4-F0DD-49F0-9EB4-9FA82D604EFA}" type="presParOf" srcId="{E0D005D9-5F8C-4FE1-8B9A-7F8C54C02D8A}" destId="{E97BCB9D-28D7-4E5F-AAD4-4999C91FDBA9}" srcOrd="2" destOrd="0" presId="urn:microsoft.com/office/officeart/2018/2/layout/IconVerticalSolidList"/>
    <dgm:cxn modelId="{F4653D40-BF8F-4235-AE23-00623F0F4057}" type="presParOf" srcId="{E0D005D9-5F8C-4FE1-8B9A-7F8C54C02D8A}" destId="{9C3BEEB1-6610-4EA6-8F99-CCC34C8CF0AE}" srcOrd="3" destOrd="0" presId="urn:microsoft.com/office/officeart/2018/2/layout/IconVerticalSolidList"/>
    <dgm:cxn modelId="{76752F46-3791-474F-B4B8-DBB73D1D2BD0}" type="presParOf" srcId="{DCA53E9E-9586-490E-B0DB-93C0CF4DA406}" destId="{6B61E477-282B-471D-BD38-2EE86878CE90}" srcOrd="3" destOrd="0" presId="urn:microsoft.com/office/officeart/2018/2/layout/IconVerticalSolidList"/>
    <dgm:cxn modelId="{8F8B370F-F77B-42F8-B25D-31DE4072B3A4}" type="presParOf" srcId="{DCA53E9E-9586-490E-B0DB-93C0CF4DA406}" destId="{E8C121CC-A016-4414-BE40-802DDCE94E14}" srcOrd="4" destOrd="0" presId="urn:microsoft.com/office/officeart/2018/2/layout/IconVerticalSolidList"/>
    <dgm:cxn modelId="{0847A0FE-51E5-4DA0-A844-DD8D78A37C30}" type="presParOf" srcId="{E8C121CC-A016-4414-BE40-802DDCE94E14}" destId="{D03C4C76-989F-4301-AA19-7A9A88DAE717}" srcOrd="0" destOrd="0" presId="urn:microsoft.com/office/officeart/2018/2/layout/IconVerticalSolidList"/>
    <dgm:cxn modelId="{05378F62-809E-45E8-924E-B41B050BDE09}" type="presParOf" srcId="{E8C121CC-A016-4414-BE40-802DDCE94E14}" destId="{B4998EAF-BE43-4092-A03D-3724E441CBD1}" srcOrd="1" destOrd="0" presId="urn:microsoft.com/office/officeart/2018/2/layout/IconVerticalSolidList"/>
    <dgm:cxn modelId="{546B6C88-5E99-46A2-B56E-036116651B6C}" type="presParOf" srcId="{E8C121CC-A016-4414-BE40-802DDCE94E14}" destId="{027177ED-8228-409C-BD0A-92B7694C015D}" srcOrd="2" destOrd="0" presId="urn:microsoft.com/office/officeart/2018/2/layout/IconVerticalSolidList"/>
    <dgm:cxn modelId="{64E370A0-7472-4065-B76C-0972F6DBF81D}" type="presParOf" srcId="{E8C121CC-A016-4414-BE40-802DDCE94E14}" destId="{A7959ED2-9014-4CF5-8B90-59B731AE4860}" srcOrd="3" destOrd="0" presId="urn:microsoft.com/office/officeart/2018/2/layout/IconVerticalSolidList"/>
    <dgm:cxn modelId="{952F194F-160D-4EF0-964C-3313EB2E8CC2}" type="presParOf" srcId="{DCA53E9E-9586-490E-B0DB-93C0CF4DA406}" destId="{F1B02140-C7B9-40FF-A0D7-1B19C2939EC2}" srcOrd="5" destOrd="0" presId="urn:microsoft.com/office/officeart/2018/2/layout/IconVerticalSolidList"/>
    <dgm:cxn modelId="{9569FB9D-6D21-42D9-A978-D142E35AADFD}" type="presParOf" srcId="{DCA53E9E-9586-490E-B0DB-93C0CF4DA406}" destId="{0B008F80-7315-4B4C-8751-27557EF1070E}" srcOrd="6" destOrd="0" presId="urn:microsoft.com/office/officeart/2018/2/layout/IconVerticalSolidList"/>
    <dgm:cxn modelId="{CF389438-A1E3-4B6A-AD04-0055F37F9ABE}" type="presParOf" srcId="{0B008F80-7315-4B4C-8751-27557EF1070E}" destId="{596D6F20-3B89-4089-94F7-D6572DA3115D}" srcOrd="0" destOrd="0" presId="urn:microsoft.com/office/officeart/2018/2/layout/IconVerticalSolidList"/>
    <dgm:cxn modelId="{D8FE738A-0EC4-4625-B005-6B8DD562CD81}" type="presParOf" srcId="{0B008F80-7315-4B4C-8751-27557EF1070E}" destId="{48DA421C-8FF7-4AAA-B247-2D7AA87EB67C}" srcOrd="1" destOrd="0" presId="urn:microsoft.com/office/officeart/2018/2/layout/IconVerticalSolidList"/>
    <dgm:cxn modelId="{7BC37145-5BD2-4CB6-AE4E-28A2B8D13684}" type="presParOf" srcId="{0B008F80-7315-4B4C-8751-27557EF1070E}" destId="{AB870164-F1BB-4535-BDAC-99F8B45AF425}" srcOrd="2" destOrd="0" presId="urn:microsoft.com/office/officeart/2018/2/layout/IconVerticalSolidList"/>
    <dgm:cxn modelId="{70C6E2E6-F121-4B58-A8BA-49B35D65B14A}" type="presParOf" srcId="{0B008F80-7315-4B4C-8751-27557EF1070E}" destId="{CF109A31-B623-4472-B9FC-FFAF64D8E6A0}"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B44E43A-DA9C-45F4-A9AA-762099DF1EBA}" type="doc">
      <dgm:prSet loTypeId="urn:microsoft.com/office/officeart/2018/2/layout/IconVerticalSolidList" loCatId="icon" qsTypeId="urn:microsoft.com/office/officeart/2005/8/quickstyle/simple4" qsCatId="simple" csTypeId="urn:microsoft.com/office/officeart/2018/5/colors/Iconchunking_neutralicontext_colorful1" csCatId="colorful" phldr="1"/>
      <dgm:spPr/>
      <dgm:t>
        <a:bodyPr/>
        <a:lstStyle/>
        <a:p>
          <a:endParaRPr lang="en-US"/>
        </a:p>
      </dgm:t>
    </dgm:pt>
    <dgm:pt modelId="{AF8B7E0B-479B-4846-B2C1-19F2680FFA92}">
      <dgm:prSet/>
      <dgm:spPr/>
      <dgm:t>
        <a:bodyPr/>
        <a:lstStyle/>
        <a:p>
          <a:r>
            <a:rPr lang="en-GB"/>
            <a:t>we present a decentralized architecture for managing energy transactions and eventually control in microgrids.</a:t>
          </a:r>
          <a:endParaRPr lang="en-US"/>
        </a:p>
      </dgm:t>
    </dgm:pt>
    <dgm:pt modelId="{6D9E766A-2BDD-42FE-BC23-5A1BEB53127E}" type="parTrans" cxnId="{0A4EF66E-8303-45AA-A784-06B38090996C}">
      <dgm:prSet/>
      <dgm:spPr/>
      <dgm:t>
        <a:bodyPr/>
        <a:lstStyle/>
        <a:p>
          <a:endParaRPr lang="en-US"/>
        </a:p>
      </dgm:t>
    </dgm:pt>
    <dgm:pt modelId="{DCAF6A23-A5F2-4428-A55D-19AAF56CAA87}" type="sibTrans" cxnId="{0A4EF66E-8303-45AA-A784-06B38090996C}">
      <dgm:prSet/>
      <dgm:spPr/>
      <dgm:t>
        <a:bodyPr/>
        <a:lstStyle/>
        <a:p>
          <a:endParaRPr lang="en-US"/>
        </a:p>
      </dgm:t>
    </dgm:pt>
    <dgm:pt modelId="{5C30F15B-DE9C-4A93-BD3E-3B5ECA50B2D7}">
      <dgm:prSet/>
      <dgm:spPr/>
      <dgm:t>
        <a:bodyPr/>
        <a:lstStyle/>
        <a:p>
          <a:r>
            <a:rPr lang="en-GB" dirty="0"/>
            <a:t>the substrate of the architecture is a resilient information architecture middleware called RIAPS. The architecture provides time synchronization capability and discovery services.</a:t>
          </a:r>
          <a:endParaRPr lang="en-US" dirty="0"/>
        </a:p>
      </dgm:t>
    </dgm:pt>
    <dgm:pt modelId="{A4E6D762-2BD5-4A15-8FEF-57512C01A84E}" type="parTrans" cxnId="{17690AD3-9226-4D41-9924-235C97FA2F52}">
      <dgm:prSet/>
      <dgm:spPr/>
      <dgm:t>
        <a:bodyPr/>
        <a:lstStyle/>
        <a:p>
          <a:endParaRPr lang="en-US"/>
        </a:p>
      </dgm:t>
    </dgm:pt>
    <dgm:pt modelId="{D2F272C9-AB6A-4EDB-87A4-9ACA151D16F7}" type="sibTrans" cxnId="{17690AD3-9226-4D41-9924-235C97FA2F52}">
      <dgm:prSet/>
      <dgm:spPr/>
      <dgm:t>
        <a:bodyPr/>
        <a:lstStyle/>
        <a:p>
          <a:endParaRPr lang="en-US"/>
        </a:p>
      </dgm:t>
    </dgm:pt>
    <dgm:pt modelId="{84819AE5-7A52-4354-97AD-5979FC06BE1E}">
      <dgm:prSet/>
      <dgm:spPr/>
      <dgm:t>
        <a:bodyPr/>
        <a:lstStyle/>
        <a:p>
          <a:r>
            <a:rPr lang="en-GB" dirty="0"/>
            <a:t>The decentralization is enabled by the mix of smart contracts and off-chain solvers. The smart contracts provide a way to implement asynchronous protocol for declaring the intent to trade and finding optimal match and then executing the trade. The ledger provides record of all activities for provenance.</a:t>
          </a:r>
          <a:endParaRPr lang="en-US" dirty="0"/>
        </a:p>
      </dgm:t>
    </dgm:pt>
    <dgm:pt modelId="{D66D48E5-842D-4A28-8A1E-6E23FCB13118}" type="parTrans" cxnId="{F1132EA9-7FAC-4922-91F3-0F1B8A2D1ED3}">
      <dgm:prSet/>
      <dgm:spPr/>
      <dgm:t>
        <a:bodyPr/>
        <a:lstStyle/>
        <a:p>
          <a:endParaRPr lang="en-US"/>
        </a:p>
      </dgm:t>
    </dgm:pt>
    <dgm:pt modelId="{365C5292-5FD8-4124-B174-B6C47E75F669}" type="sibTrans" cxnId="{F1132EA9-7FAC-4922-91F3-0F1B8A2D1ED3}">
      <dgm:prSet/>
      <dgm:spPr/>
      <dgm:t>
        <a:bodyPr/>
        <a:lstStyle/>
        <a:p>
          <a:endParaRPr lang="en-US"/>
        </a:p>
      </dgm:t>
    </dgm:pt>
    <dgm:pt modelId="{EAB4DC1E-3C6C-4D8B-B237-5F9BD0BCAE54}">
      <dgm:prSet/>
      <dgm:spPr/>
      <dgm:t>
        <a:bodyPr/>
        <a:lstStyle/>
        <a:p>
          <a:r>
            <a:rPr lang="en-GB" dirty="0"/>
            <a:t>Our past work has shown how we can preserve privacy within the smart contract architecture. </a:t>
          </a:r>
          <a:endParaRPr lang="en-US" dirty="0"/>
        </a:p>
      </dgm:t>
    </dgm:pt>
    <dgm:pt modelId="{180D316C-E32B-41A7-90DC-4D37C5EEB192}" type="parTrans" cxnId="{A53DF1CA-CD40-402F-90E3-318261189582}">
      <dgm:prSet/>
      <dgm:spPr/>
      <dgm:t>
        <a:bodyPr/>
        <a:lstStyle/>
        <a:p>
          <a:endParaRPr lang="en-US"/>
        </a:p>
      </dgm:t>
    </dgm:pt>
    <dgm:pt modelId="{4DAED231-E94F-48B4-8BFC-28F13796E508}" type="sibTrans" cxnId="{A53DF1CA-CD40-402F-90E3-318261189582}">
      <dgm:prSet/>
      <dgm:spPr/>
      <dgm:t>
        <a:bodyPr/>
        <a:lstStyle/>
        <a:p>
          <a:endParaRPr lang="en-US"/>
        </a:p>
      </dgm:t>
    </dgm:pt>
    <dgm:pt modelId="{1B669003-EA9B-4D1F-A520-0A81C10EF23A}" type="pres">
      <dgm:prSet presAssocID="{EB44E43A-DA9C-45F4-A9AA-762099DF1EBA}" presName="root" presStyleCnt="0">
        <dgm:presLayoutVars>
          <dgm:dir/>
          <dgm:resizeHandles val="exact"/>
        </dgm:presLayoutVars>
      </dgm:prSet>
      <dgm:spPr/>
    </dgm:pt>
    <dgm:pt modelId="{74C4FDCE-2AF9-4014-8144-5F2F717A869D}" type="pres">
      <dgm:prSet presAssocID="{AF8B7E0B-479B-4846-B2C1-19F2680FFA92}" presName="compNode" presStyleCnt="0"/>
      <dgm:spPr/>
    </dgm:pt>
    <dgm:pt modelId="{13BF5D58-D065-4ED4-83AC-1A53412C924C}" type="pres">
      <dgm:prSet presAssocID="{AF8B7E0B-479B-4846-B2C1-19F2680FFA92}" presName="bgRect" presStyleLbl="bgShp" presStyleIdx="0" presStyleCnt="4"/>
      <dgm:spPr/>
    </dgm:pt>
    <dgm:pt modelId="{C4EA40A5-8B06-409B-B81D-8C4609B2A26E}" type="pres">
      <dgm:prSet presAssocID="{AF8B7E0B-479B-4846-B2C1-19F2680FFA92}"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User"/>
        </a:ext>
      </dgm:extLst>
    </dgm:pt>
    <dgm:pt modelId="{70468BC7-7674-4CCC-9A21-22B197F113C9}" type="pres">
      <dgm:prSet presAssocID="{AF8B7E0B-479B-4846-B2C1-19F2680FFA92}" presName="spaceRect" presStyleCnt="0"/>
      <dgm:spPr/>
    </dgm:pt>
    <dgm:pt modelId="{1AD2712D-AD5E-4474-9300-ED149F77EC91}" type="pres">
      <dgm:prSet presAssocID="{AF8B7E0B-479B-4846-B2C1-19F2680FFA92}" presName="parTx" presStyleLbl="revTx" presStyleIdx="0" presStyleCnt="4">
        <dgm:presLayoutVars>
          <dgm:chMax val="0"/>
          <dgm:chPref val="0"/>
        </dgm:presLayoutVars>
      </dgm:prSet>
      <dgm:spPr/>
    </dgm:pt>
    <dgm:pt modelId="{A933A452-A9F4-4627-B666-692C204F63D7}" type="pres">
      <dgm:prSet presAssocID="{DCAF6A23-A5F2-4428-A55D-19AAF56CAA87}" presName="sibTrans" presStyleCnt="0"/>
      <dgm:spPr/>
    </dgm:pt>
    <dgm:pt modelId="{D85A845B-BF3C-4333-B341-B2AC9A78724F}" type="pres">
      <dgm:prSet presAssocID="{5C30F15B-DE9C-4A93-BD3E-3B5ECA50B2D7}" presName="compNode" presStyleCnt="0"/>
      <dgm:spPr/>
    </dgm:pt>
    <dgm:pt modelId="{8C0A8943-9046-4E41-84E4-B679A8CB0B84}" type="pres">
      <dgm:prSet presAssocID="{5C30F15B-DE9C-4A93-BD3E-3B5ECA50B2D7}" presName="bgRect" presStyleLbl="bgShp" presStyleIdx="1" presStyleCnt="4" custLinFactNeighborY="-18063"/>
      <dgm:spPr/>
    </dgm:pt>
    <dgm:pt modelId="{850F9573-7B71-483B-B1CC-46A3D5CA581E}" type="pres">
      <dgm:prSet presAssocID="{5C30F15B-DE9C-4A93-BD3E-3B5ECA50B2D7}" presName="iconRect" presStyleLbl="node1" presStyleIdx="1" presStyleCnt="4" custLinFactNeighborY="-32841"/>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omputer"/>
        </a:ext>
      </dgm:extLst>
    </dgm:pt>
    <dgm:pt modelId="{DD6D5E98-8E3D-4098-AF63-9D7718CED8B7}" type="pres">
      <dgm:prSet presAssocID="{5C30F15B-DE9C-4A93-BD3E-3B5ECA50B2D7}" presName="spaceRect" presStyleCnt="0"/>
      <dgm:spPr/>
    </dgm:pt>
    <dgm:pt modelId="{9DD702A2-654E-49CB-AD30-849BD2D571B8}" type="pres">
      <dgm:prSet presAssocID="{5C30F15B-DE9C-4A93-BD3E-3B5ECA50B2D7}" presName="parTx" presStyleLbl="revTx" presStyleIdx="1" presStyleCnt="4" custLinFactNeighborY="-18063">
        <dgm:presLayoutVars>
          <dgm:chMax val="0"/>
          <dgm:chPref val="0"/>
        </dgm:presLayoutVars>
      </dgm:prSet>
      <dgm:spPr/>
    </dgm:pt>
    <dgm:pt modelId="{AF160BB0-DBD9-4ACA-8F05-79EF478CF3F9}" type="pres">
      <dgm:prSet presAssocID="{D2F272C9-AB6A-4EDB-87A4-9ACA151D16F7}" presName="sibTrans" presStyleCnt="0"/>
      <dgm:spPr/>
    </dgm:pt>
    <dgm:pt modelId="{4E040866-FFDF-4B3F-B6F7-F9DCCBBC86F3}" type="pres">
      <dgm:prSet presAssocID="{84819AE5-7A52-4354-97AD-5979FC06BE1E}" presName="compNode" presStyleCnt="0"/>
      <dgm:spPr/>
    </dgm:pt>
    <dgm:pt modelId="{6F3B3B64-AED0-43D2-AA91-3F83E936EB7E}" type="pres">
      <dgm:prSet presAssocID="{84819AE5-7A52-4354-97AD-5979FC06BE1E}" presName="bgRect" presStyleLbl="bgShp" presStyleIdx="2" presStyleCnt="4" custLinFactNeighborY="-36125"/>
      <dgm:spPr/>
    </dgm:pt>
    <dgm:pt modelId="{C0E0E272-4D64-446F-82CA-A56896FCB135}" type="pres">
      <dgm:prSet presAssocID="{84819AE5-7A52-4354-97AD-5979FC06BE1E}" presName="iconRect" presStyleLbl="node1" presStyleIdx="2" presStyleCnt="4" custLinFactNeighborY="-65682"/>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andshake"/>
        </a:ext>
      </dgm:extLst>
    </dgm:pt>
    <dgm:pt modelId="{28677AF3-2594-40B5-98DE-5FA60C663A8B}" type="pres">
      <dgm:prSet presAssocID="{84819AE5-7A52-4354-97AD-5979FC06BE1E}" presName="spaceRect" presStyleCnt="0"/>
      <dgm:spPr/>
    </dgm:pt>
    <dgm:pt modelId="{5CF58433-4FBF-48F7-BD0E-564F7043773A}" type="pres">
      <dgm:prSet presAssocID="{84819AE5-7A52-4354-97AD-5979FC06BE1E}" presName="parTx" presStyleLbl="revTx" presStyleIdx="2" presStyleCnt="4" custLinFactNeighborY="-36125">
        <dgm:presLayoutVars>
          <dgm:chMax val="0"/>
          <dgm:chPref val="0"/>
        </dgm:presLayoutVars>
      </dgm:prSet>
      <dgm:spPr/>
    </dgm:pt>
    <dgm:pt modelId="{EC830678-242B-428F-9940-E0F2AD2006A4}" type="pres">
      <dgm:prSet presAssocID="{365C5292-5FD8-4124-B174-B6C47E75F669}" presName="sibTrans" presStyleCnt="0"/>
      <dgm:spPr/>
    </dgm:pt>
    <dgm:pt modelId="{7BCFF643-F266-44F6-8535-03AB7CE25098}" type="pres">
      <dgm:prSet presAssocID="{EAB4DC1E-3C6C-4D8B-B237-5F9BD0BCAE54}" presName="compNode" presStyleCnt="0"/>
      <dgm:spPr/>
    </dgm:pt>
    <dgm:pt modelId="{90CE5C0A-0F6F-4A3B-8340-00011B6CA565}" type="pres">
      <dgm:prSet presAssocID="{EAB4DC1E-3C6C-4D8B-B237-5F9BD0BCAE54}" presName="bgRect" presStyleLbl="bgShp" presStyleIdx="3" presStyleCnt="4" custLinFactNeighborY="-56335"/>
      <dgm:spPr/>
    </dgm:pt>
    <dgm:pt modelId="{875F1AC0-266A-4C56-AE54-8E3F78A73B60}" type="pres">
      <dgm:prSet presAssocID="{EAB4DC1E-3C6C-4D8B-B237-5F9BD0BCAE54}" presName="iconRect" presStyleLbl="node1" presStyleIdx="3" presStyleCnt="4" custLinFactY="-2427" custLinFactNeighborY="-100000"/>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heckmark"/>
        </a:ext>
      </dgm:extLst>
    </dgm:pt>
    <dgm:pt modelId="{E35CE185-5BEB-4AD0-BE13-8F4A548D0A49}" type="pres">
      <dgm:prSet presAssocID="{EAB4DC1E-3C6C-4D8B-B237-5F9BD0BCAE54}" presName="spaceRect" presStyleCnt="0"/>
      <dgm:spPr/>
    </dgm:pt>
    <dgm:pt modelId="{8980A7FB-EBF9-4757-A2BF-2C60F4962F0D}" type="pres">
      <dgm:prSet presAssocID="{EAB4DC1E-3C6C-4D8B-B237-5F9BD0BCAE54}" presName="parTx" presStyleLbl="revTx" presStyleIdx="3" presStyleCnt="4" custLinFactNeighborY="-56335">
        <dgm:presLayoutVars>
          <dgm:chMax val="0"/>
          <dgm:chPref val="0"/>
        </dgm:presLayoutVars>
      </dgm:prSet>
      <dgm:spPr/>
    </dgm:pt>
  </dgm:ptLst>
  <dgm:cxnLst>
    <dgm:cxn modelId="{0A4EF66E-8303-45AA-A784-06B38090996C}" srcId="{EB44E43A-DA9C-45F4-A9AA-762099DF1EBA}" destId="{AF8B7E0B-479B-4846-B2C1-19F2680FFA92}" srcOrd="0" destOrd="0" parTransId="{6D9E766A-2BDD-42FE-BC23-5A1BEB53127E}" sibTransId="{DCAF6A23-A5F2-4428-A55D-19AAF56CAA87}"/>
    <dgm:cxn modelId="{0638796F-C4AF-4ECB-9978-5B217BE31F35}" type="presOf" srcId="{EAB4DC1E-3C6C-4D8B-B237-5F9BD0BCAE54}" destId="{8980A7FB-EBF9-4757-A2BF-2C60F4962F0D}" srcOrd="0" destOrd="0" presId="urn:microsoft.com/office/officeart/2018/2/layout/IconVerticalSolidList"/>
    <dgm:cxn modelId="{D4792777-1C65-4D83-94B1-CDCD1C21DEF5}" type="presOf" srcId="{EB44E43A-DA9C-45F4-A9AA-762099DF1EBA}" destId="{1B669003-EA9B-4D1F-A520-0A81C10EF23A}" srcOrd="0" destOrd="0" presId="urn:microsoft.com/office/officeart/2018/2/layout/IconVerticalSolidList"/>
    <dgm:cxn modelId="{5BA13D9D-0FD7-4AC7-AA39-F2F7E97941BB}" type="presOf" srcId="{5C30F15B-DE9C-4A93-BD3E-3B5ECA50B2D7}" destId="{9DD702A2-654E-49CB-AD30-849BD2D571B8}" srcOrd="0" destOrd="0" presId="urn:microsoft.com/office/officeart/2018/2/layout/IconVerticalSolidList"/>
    <dgm:cxn modelId="{F1132EA9-7FAC-4922-91F3-0F1B8A2D1ED3}" srcId="{EB44E43A-DA9C-45F4-A9AA-762099DF1EBA}" destId="{84819AE5-7A52-4354-97AD-5979FC06BE1E}" srcOrd="2" destOrd="0" parTransId="{D66D48E5-842D-4A28-8A1E-6E23FCB13118}" sibTransId="{365C5292-5FD8-4124-B174-B6C47E75F669}"/>
    <dgm:cxn modelId="{5D3FCBAC-381D-4068-BD5F-73FBAADF9634}" type="presOf" srcId="{AF8B7E0B-479B-4846-B2C1-19F2680FFA92}" destId="{1AD2712D-AD5E-4474-9300-ED149F77EC91}" srcOrd="0" destOrd="0" presId="urn:microsoft.com/office/officeart/2018/2/layout/IconVerticalSolidList"/>
    <dgm:cxn modelId="{35EF0AB0-7DB4-4D09-B8EA-872BC2289243}" type="presOf" srcId="{84819AE5-7A52-4354-97AD-5979FC06BE1E}" destId="{5CF58433-4FBF-48F7-BD0E-564F7043773A}" srcOrd="0" destOrd="0" presId="urn:microsoft.com/office/officeart/2018/2/layout/IconVerticalSolidList"/>
    <dgm:cxn modelId="{A53DF1CA-CD40-402F-90E3-318261189582}" srcId="{EB44E43A-DA9C-45F4-A9AA-762099DF1EBA}" destId="{EAB4DC1E-3C6C-4D8B-B237-5F9BD0BCAE54}" srcOrd="3" destOrd="0" parTransId="{180D316C-E32B-41A7-90DC-4D37C5EEB192}" sibTransId="{4DAED231-E94F-48B4-8BFC-28F13796E508}"/>
    <dgm:cxn modelId="{17690AD3-9226-4D41-9924-235C97FA2F52}" srcId="{EB44E43A-DA9C-45F4-A9AA-762099DF1EBA}" destId="{5C30F15B-DE9C-4A93-BD3E-3B5ECA50B2D7}" srcOrd="1" destOrd="0" parTransId="{A4E6D762-2BD5-4A15-8FEF-57512C01A84E}" sibTransId="{D2F272C9-AB6A-4EDB-87A4-9ACA151D16F7}"/>
    <dgm:cxn modelId="{17655AFF-A073-4036-A646-404E5E7A7F92}" type="presParOf" srcId="{1B669003-EA9B-4D1F-A520-0A81C10EF23A}" destId="{74C4FDCE-2AF9-4014-8144-5F2F717A869D}" srcOrd="0" destOrd="0" presId="urn:microsoft.com/office/officeart/2018/2/layout/IconVerticalSolidList"/>
    <dgm:cxn modelId="{CA8F887B-B906-4849-A09A-DA9FC8332C00}" type="presParOf" srcId="{74C4FDCE-2AF9-4014-8144-5F2F717A869D}" destId="{13BF5D58-D065-4ED4-83AC-1A53412C924C}" srcOrd="0" destOrd="0" presId="urn:microsoft.com/office/officeart/2018/2/layout/IconVerticalSolidList"/>
    <dgm:cxn modelId="{79B6D105-EE88-417F-A1FF-A36437221A53}" type="presParOf" srcId="{74C4FDCE-2AF9-4014-8144-5F2F717A869D}" destId="{C4EA40A5-8B06-409B-B81D-8C4609B2A26E}" srcOrd="1" destOrd="0" presId="urn:microsoft.com/office/officeart/2018/2/layout/IconVerticalSolidList"/>
    <dgm:cxn modelId="{63C9A0AC-39B7-43F7-89EE-3EDD2A86219B}" type="presParOf" srcId="{74C4FDCE-2AF9-4014-8144-5F2F717A869D}" destId="{70468BC7-7674-4CCC-9A21-22B197F113C9}" srcOrd="2" destOrd="0" presId="urn:microsoft.com/office/officeart/2018/2/layout/IconVerticalSolidList"/>
    <dgm:cxn modelId="{A62A14A1-762D-4DD4-8C47-532BADC6C581}" type="presParOf" srcId="{74C4FDCE-2AF9-4014-8144-5F2F717A869D}" destId="{1AD2712D-AD5E-4474-9300-ED149F77EC91}" srcOrd="3" destOrd="0" presId="urn:microsoft.com/office/officeart/2018/2/layout/IconVerticalSolidList"/>
    <dgm:cxn modelId="{577D3D3A-4757-4650-94FF-3273B47B01A6}" type="presParOf" srcId="{1B669003-EA9B-4D1F-A520-0A81C10EF23A}" destId="{A933A452-A9F4-4627-B666-692C204F63D7}" srcOrd="1" destOrd="0" presId="urn:microsoft.com/office/officeart/2018/2/layout/IconVerticalSolidList"/>
    <dgm:cxn modelId="{72A81804-E53F-4CEE-BA83-2E02492133C3}" type="presParOf" srcId="{1B669003-EA9B-4D1F-A520-0A81C10EF23A}" destId="{D85A845B-BF3C-4333-B341-B2AC9A78724F}" srcOrd="2" destOrd="0" presId="urn:microsoft.com/office/officeart/2018/2/layout/IconVerticalSolidList"/>
    <dgm:cxn modelId="{5A05C1D3-B8E4-459A-AFF2-52DD3E77A714}" type="presParOf" srcId="{D85A845B-BF3C-4333-B341-B2AC9A78724F}" destId="{8C0A8943-9046-4E41-84E4-B679A8CB0B84}" srcOrd="0" destOrd="0" presId="urn:microsoft.com/office/officeart/2018/2/layout/IconVerticalSolidList"/>
    <dgm:cxn modelId="{C2DDEB36-EABE-465B-9988-CBC5D4B7A939}" type="presParOf" srcId="{D85A845B-BF3C-4333-B341-B2AC9A78724F}" destId="{850F9573-7B71-483B-B1CC-46A3D5CA581E}" srcOrd="1" destOrd="0" presId="urn:microsoft.com/office/officeart/2018/2/layout/IconVerticalSolidList"/>
    <dgm:cxn modelId="{8968178B-CF7F-4E1C-A69C-7548D0593673}" type="presParOf" srcId="{D85A845B-BF3C-4333-B341-B2AC9A78724F}" destId="{DD6D5E98-8E3D-4098-AF63-9D7718CED8B7}" srcOrd="2" destOrd="0" presId="urn:microsoft.com/office/officeart/2018/2/layout/IconVerticalSolidList"/>
    <dgm:cxn modelId="{1BC16662-E745-473A-9D2B-68566FFECD9E}" type="presParOf" srcId="{D85A845B-BF3C-4333-B341-B2AC9A78724F}" destId="{9DD702A2-654E-49CB-AD30-849BD2D571B8}" srcOrd="3" destOrd="0" presId="urn:microsoft.com/office/officeart/2018/2/layout/IconVerticalSolidList"/>
    <dgm:cxn modelId="{F4A2F95B-8997-4DB0-A27A-72EC20AE59BF}" type="presParOf" srcId="{1B669003-EA9B-4D1F-A520-0A81C10EF23A}" destId="{AF160BB0-DBD9-4ACA-8F05-79EF478CF3F9}" srcOrd="3" destOrd="0" presId="urn:microsoft.com/office/officeart/2018/2/layout/IconVerticalSolidList"/>
    <dgm:cxn modelId="{68A1FE60-DF79-4E3E-A7B9-C9219AD97D89}" type="presParOf" srcId="{1B669003-EA9B-4D1F-A520-0A81C10EF23A}" destId="{4E040866-FFDF-4B3F-B6F7-F9DCCBBC86F3}" srcOrd="4" destOrd="0" presId="urn:microsoft.com/office/officeart/2018/2/layout/IconVerticalSolidList"/>
    <dgm:cxn modelId="{EFD8F6FA-DFF0-48E0-8C7A-BB83429765D5}" type="presParOf" srcId="{4E040866-FFDF-4B3F-B6F7-F9DCCBBC86F3}" destId="{6F3B3B64-AED0-43D2-AA91-3F83E936EB7E}" srcOrd="0" destOrd="0" presId="urn:microsoft.com/office/officeart/2018/2/layout/IconVerticalSolidList"/>
    <dgm:cxn modelId="{985F488F-C314-4EB4-A4EA-334C4F3BB63C}" type="presParOf" srcId="{4E040866-FFDF-4B3F-B6F7-F9DCCBBC86F3}" destId="{C0E0E272-4D64-446F-82CA-A56896FCB135}" srcOrd="1" destOrd="0" presId="urn:microsoft.com/office/officeart/2018/2/layout/IconVerticalSolidList"/>
    <dgm:cxn modelId="{6478E8C5-4FAE-4654-8DE5-4E40A690C5CE}" type="presParOf" srcId="{4E040866-FFDF-4B3F-B6F7-F9DCCBBC86F3}" destId="{28677AF3-2594-40B5-98DE-5FA60C663A8B}" srcOrd="2" destOrd="0" presId="urn:microsoft.com/office/officeart/2018/2/layout/IconVerticalSolidList"/>
    <dgm:cxn modelId="{E69F117C-B0B9-4C99-84C9-D43C1DBAFE2A}" type="presParOf" srcId="{4E040866-FFDF-4B3F-B6F7-F9DCCBBC86F3}" destId="{5CF58433-4FBF-48F7-BD0E-564F7043773A}" srcOrd="3" destOrd="0" presId="urn:microsoft.com/office/officeart/2018/2/layout/IconVerticalSolidList"/>
    <dgm:cxn modelId="{E909D982-CF23-4C24-9313-49B783B28B19}" type="presParOf" srcId="{1B669003-EA9B-4D1F-A520-0A81C10EF23A}" destId="{EC830678-242B-428F-9940-E0F2AD2006A4}" srcOrd="5" destOrd="0" presId="urn:microsoft.com/office/officeart/2018/2/layout/IconVerticalSolidList"/>
    <dgm:cxn modelId="{4516FBE4-4137-401D-A05E-7C4BA0D0405D}" type="presParOf" srcId="{1B669003-EA9B-4D1F-A520-0A81C10EF23A}" destId="{7BCFF643-F266-44F6-8535-03AB7CE25098}" srcOrd="6" destOrd="0" presId="urn:microsoft.com/office/officeart/2018/2/layout/IconVerticalSolidList"/>
    <dgm:cxn modelId="{EFCA392C-BFF9-47B7-96C4-DD6358743F7C}" type="presParOf" srcId="{7BCFF643-F266-44F6-8535-03AB7CE25098}" destId="{90CE5C0A-0F6F-4A3B-8340-00011B6CA565}" srcOrd="0" destOrd="0" presId="urn:microsoft.com/office/officeart/2018/2/layout/IconVerticalSolidList"/>
    <dgm:cxn modelId="{F1BA3D36-208E-4EE5-8D39-A9539CF6394A}" type="presParOf" srcId="{7BCFF643-F266-44F6-8535-03AB7CE25098}" destId="{875F1AC0-266A-4C56-AE54-8E3F78A73B60}" srcOrd="1" destOrd="0" presId="urn:microsoft.com/office/officeart/2018/2/layout/IconVerticalSolidList"/>
    <dgm:cxn modelId="{11841582-611D-4975-8E29-600384465136}" type="presParOf" srcId="{7BCFF643-F266-44F6-8535-03AB7CE25098}" destId="{E35CE185-5BEB-4AD0-BE13-8F4A548D0A49}" srcOrd="2" destOrd="0" presId="urn:microsoft.com/office/officeart/2018/2/layout/IconVerticalSolidList"/>
    <dgm:cxn modelId="{F7728B14-5637-49EB-85E0-E972B8B0486C}" type="presParOf" srcId="{7BCFF643-F266-44F6-8535-03AB7CE25098}" destId="{8980A7FB-EBF9-4757-A2BF-2C60F4962F0D}"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C0F621-EEA3-4C20-BEDF-4DF0A1C41BBD}">
      <dsp:nvSpPr>
        <dsp:cNvPr id="0" name=""/>
        <dsp:cNvSpPr/>
      </dsp:nvSpPr>
      <dsp:spPr>
        <a:xfrm>
          <a:off x="0" y="2006"/>
          <a:ext cx="4647563" cy="101710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2C7377D7-B5F1-4BAE-AB1E-30E6295EF025}">
      <dsp:nvSpPr>
        <dsp:cNvPr id="0" name=""/>
        <dsp:cNvSpPr/>
      </dsp:nvSpPr>
      <dsp:spPr>
        <a:xfrm>
          <a:off x="307674" y="230855"/>
          <a:ext cx="559408" cy="55940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24AB5AB1-4B53-4A10-BDD2-36F85782ACD0}">
      <dsp:nvSpPr>
        <dsp:cNvPr id="0" name=""/>
        <dsp:cNvSpPr/>
      </dsp:nvSpPr>
      <dsp:spPr>
        <a:xfrm>
          <a:off x="1174757" y="2006"/>
          <a:ext cx="3472805" cy="10171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7644" tIns="107644" rIns="107644" bIns="107644" numCol="1" spcCol="1270" anchor="ctr" anchorCtr="0">
          <a:noAutofit/>
        </a:bodyPr>
        <a:lstStyle/>
        <a:p>
          <a:pPr marL="0" lvl="0" indent="0" algn="l" defTabSz="977900">
            <a:lnSpc>
              <a:spcPct val="90000"/>
            </a:lnSpc>
            <a:spcBef>
              <a:spcPct val="0"/>
            </a:spcBef>
            <a:spcAft>
              <a:spcPct val="35000"/>
            </a:spcAft>
            <a:buNone/>
          </a:pPr>
          <a:r>
            <a:rPr lang="en-GB" sz="2200" kern="1200"/>
            <a:t>Trust between peers</a:t>
          </a:r>
          <a:endParaRPr lang="en-US" sz="2200" kern="1200"/>
        </a:p>
      </dsp:txBody>
      <dsp:txXfrm>
        <a:off x="1174757" y="2006"/>
        <a:ext cx="3472805" cy="1017106"/>
      </dsp:txXfrm>
    </dsp:sp>
    <dsp:sp modelId="{D2F4184D-6087-45B5-8C6E-39D3B62AE81C}">
      <dsp:nvSpPr>
        <dsp:cNvPr id="0" name=""/>
        <dsp:cNvSpPr/>
      </dsp:nvSpPr>
      <dsp:spPr>
        <a:xfrm>
          <a:off x="0" y="1273389"/>
          <a:ext cx="4647563" cy="101710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E94D5062-DF81-494E-AC5A-D44EDF5EF77F}">
      <dsp:nvSpPr>
        <dsp:cNvPr id="0" name=""/>
        <dsp:cNvSpPr/>
      </dsp:nvSpPr>
      <dsp:spPr>
        <a:xfrm>
          <a:off x="307674" y="1502238"/>
          <a:ext cx="559408" cy="55940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9C3BEEB1-6610-4EA6-8F99-CCC34C8CF0AE}">
      <dsp:nvSpPr>
        <dsp:cNvPr id="0" name=""/>
        <dsp:cNvSpPr/>
      </dsp:nvSpPr>
      <dsp:spPr>
        <a:xfrm>
          <a:off x="1174757" y="1273389"/>
          <a:ext cx="3472805" cy="10171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7644" tIns="107644" rIns="107644" bIns="107644" numCol="1" spcCol="1270" anchor="ctr" anchorCtr="0">
          <a:noAutofit/>
        </a:bodyPr>
        <a:lstStyle/>
        <a:p>
          <a:pPr marL="0" lvl="0" indent="0" algn="l" defTabSz="977900">
            <a:lnSpc>
              <a:spcPct val="90000"/>
            </a:lnSpc>
            <a:spcBef>
              <a:spcPct val="0"/>
            </a:spcBef>
            <a:spcAft>
              <a:spcPct val="35000"/>
            </a:spcAft>
            <a:buNone/>
          </a:pPr>
          <a:r>
            <a:rPr lang="en-GB" sz="2200" kern="1200"/>
            <a:t>Stability and Safety of system</a:t>
          </a:r>
          <a:endParaRPr lang="en-US" sz="2200" kern="1200"/>
        </a:p>
      </dsp:txBody>
      <dsp:txXfrm>
        <a:off x="1174757" y="1273389"/>
        <a:ext cx="3472805" cy="1017106"/>
      </dsp:txXfrm>
    </dsp:sp>
    <dsp:sp modelId="{D03C4C76-989F-4301-AA19-7A9A88DAE717}">
      <dsp:nvSpPr>
        <dsp:cNvPr id="0" name=""/>
        <dsp:cNvSpPr/>
      </dsp:nvSpPr>
      <dsp:spPr>
        <a:xfrm>
          <a:off x="0" y="2544772"/>
          <a:ext cx="4647563" cy="101710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B4998EAF-BE43-4092-A03D-3724E441CBD1}">
      <dsp:nvSpPr>
        <dsp:cNvPr id="0" name=""/>
        <dsp:cNvSpPr/>
      </dsp:nvSpPr>
      <dsp:spPr>
        <a:xfrm>
          <a:off x="307674" y="2773621"/>
          <a:ext cx="559408" cy="55940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A7959ED2-9014-4CF5-8B90-59B731AE4860}">
      <dsp:nvSpPr>
        <dsp:cNvPr id="0" name=""/>
        <dsp:cNvSpPr/>
      </dsp:nvSpPr>
      <dsp:spPr>
        <a:xfrm>
          <a:off x="1174757" y="2544772"/>
          <a:ext cx="3472805" cy="10171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7644" tIns="107644" rIns="107644" bIns="107644" numCol="1" spcCol="1270" anchor="ctr" anchorCtr="0">
          <a:noAutofit/>
        </a:bodyPr>
        <a:lstStyle/>
        <a:p>
          <a:pPr marL="0" lvl="0" indent="0" algn="l" defTabSz="977900">
            <a:lnSpc>
              <a:spcPct val="90000"/>
            </a:lnSpc>
            <a:spcBef>
              <a:spcPct val="0"/>
            </a:spcBef>
            <a:spcAft>
              <a:spcPct val="35000"/>
            </a:spcAft>
            <a:buNone/>
          </a:pPr>
          <a:r>
            <a:rPr lang="en-GB" sz="2200" kern="1200"/>
            <a:t>Privacy</a:t>
          </a:r>
          <a:endParaRPr lang="en-US" sz="2200" kern="1200"/>
        </a:p>
      </dsp:txBody>
      <dsp:txXfrm>
        <a:off x="1174757" y="2544772"/>
        <a:ext cx="3472805" cy="1017106"/>
      </dsp:txXfrm>
    </dsp:sp>
    <dsp:sp modelId="{596D6F20-3B89-4089-94F7-D6572DA3115D}">
      <dsp:nvSpPr>
        <dsp:cNvPr id="0" name=""/>
        <dsp:cNvSpPr/>
      </dsp:nvSpPr>
      <dsp:spPr>
        <a:xfrm>
          <a:off x="0" y="3816154"/>
          <a:ext cx="4647563" cy="101710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48DA421C-8FF7-4AAA-B247-2D7AA87EB67C}">
      <dsp:nvSpPr>
        <dsp:cNvPr id="0" name=""/>
        <dsp:cNvSpPr/>
      </dsp:nvSpPr>
      <dsp:spPr>
        <a:xfrm>
          <a:off x="307674" y="4045003"/>
          <a:ext cx="559408" cy="55940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CF109A31-B623-4472-B9FC-FFAF64D8E6A0}">
      <dsp:nvSpPr>
        <dsp:cNvPr id="0" name=""/>
        <dsp:cNvSpPr/>
      </dsp:nvSpPr>
      <dsp:spPr>
        <a:xfrm>
          <a:off x="1174757" y="3816154"/>
          <a:ext cx="3472805" cy="10171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7644" tIns="107644" rIns="107644" bIns="107644" numCol="1" spcCol="1270" anchor="ctr" anchorCtr="0">
          <a:noAutofit/>
        </a:bodyPr>
        <a:lstStyle/>
        <a:p>
          <a:pPr marL="0" lvl="0" indent="0" algn="l" defTabSz="977900">
            <a:lnSpc>
              <a:spcPct val="90000"/>
            </a:lnSpc>
            <a:spcBef>
              <a:spcPct val="0"/>
            </a:spcBef>
            <a:spcAft>
              <a:spcPct val="35000"/>
            </a:spcAft>
            <a:buNone/>
          </a:pPr>
          <a:r>
            <a:rPr lang="en-GB" sz="2200" kern="1200" dirty="0"/>
            <a:t>Resilience to participant failure</a:t>
          </a:r>
          <a:endParaRPr lang="en-US" sz="2200" kern="1200" dirty="0"/>
        </a:p>
      </dsp:txBody>
      <dsp:txXfrm>
        <a:off x="1174757" y="3816154"/>
        <a:ext cx="3472805" cy="101710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3BF5D58-D065-4ED4-83AC-1A53412C924C}">
      <dsp:nvSpPr>
        <dsp:cNvPr id="0" name=""/>
        <dsp:cNvSpPr/>
      </dsp:nvSpPr>
      <dsp:spPr>
        <a:xfrm>
          <a:off x="0" y="2147"/>
          <a:ext cx="7674768" cy="1088174"/>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C4EA40A5-8B06-409B-B81D-8C4609B2A26E}">
      <dsp:nvSpPr>
        <dsp:cNvPr id="0" name=""/>
        <dsp:cNvSpPr/>
      </dsp:nvSpPr>
      <dsp:spPr>
        <a:xfrm>
          <a:off x="329172" y="246986"/>
          <a:ext cx="598495" cy="59849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1AD2712D-AD5E-4474-9300-ED149F77EC91}">
      <dsp:nvSpPr>
        <dsp:cNvPr id="0" name=""/>
        <dsp:cNvSpPr/>
      </dsp:nvSpPr>
      <dsp:spPr>
        <a:xfrm>
          <a:off x="1256841" y="2147"/>
          <a:ext cx="6417926" cy="10881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5165" tIns="115165" rIns="115165" bIns="115165" numCol="1" spcCol="1270" anchor="ctr" anchorCtr="0">
          <a:noAutofit/>
        </a:bodyPr>
        <a:lstStyle/>
        <a:p>
          <a:pPr marL="0" lvl="0" indent="0" algn="l" defTabSz="666750">
            <a:lnSpc>
              <a:spcPct val="90000"/>
            </a:lnSpc>
            <a:spcBef>
              <a:spcPct val="0"/>
            </a:spcBef>
            <a:spcAft>
              <a:spcPct val="35000"/>
            </a:spcAft>
            <a:buNone/>
          </a:pPr>
          <a:r>
            <a:rPr lang="en-GB" sz="1500" kern="1200"/>
            <a:t>we present a decentralized architecture for managing energy transactions and eventually control in microgrids.</a:t>
          </a:r>
          <a:endParaRPr lang="en-US" sz="1500" kern="1200"/>
        </a:p>
      </dsp:txBody>
      <dsp:txXfrm>
        <a:off x="1256841" y="2147"/>
        <a:ext cx="6417926" cy="1088174"/>
      </dsp:txXfrm>
    </dsp:sp>
    <dsp:sp modelId="{8C0A8943-9046-4E41-84E4-B679A8CB0B84}">
      <dsp:nvSpPr>
        <dsp:cNvPr id="0" name=""/>
        <dsp:cNvSpPr/>
      </dsp:nvSpPr>
      <dsp:spPr>
        <a:xfrm>
          <a:off x="0" y="1165807"/>
          <a:ext cx="7674768" cy="1088174"/>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850F9573-7B71-483B-B1CC-46A3D5CA581E}">
      <dsp:nvSpPr>
        <dsp:cNvPr id="0" name=""/>
        <dsp:cNvSpPr/>
      </dsp:nvSpPr>
      <dsp:spPr>
        <a:xfrm>
          <a:off x="329172" y="1410652"/>
          <a:ext cx="598495" cy="59849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9DD702A2-654E-49CB-AD30-849BD2D571B8}">
      <dsp:nvSpPr>
        <dsp:cNvPr id="0" name=""/>
        <dsp:cNvSpPr/>
      </dsp:nvSpPr>
      <dsp:spPr>
        <a:xfrm>
          <a:off x="1256841" y="1165807"/>
          <a:ext cx="6417926" cy="10881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5165" tIns="115165" rIns="115165" bIns="115165" numCol="1" spcCol="1270" anchor="ctr" anchorCtr="0">
          <a:noAutofit/>
        </a:bodyPr>
        <a:lstStyle/>
        <a:p>
          <a:pPr marL="0" lvl="0" indent="0" algn="l" defTabSz="666750">
            <a:lnSpc>
              <a:spcPct val="90000"/>
            </a:lnSpc>
            <a:spcBef>
              <a:spcPct val="0"/>
            </a:spcBef>
            <a:spcAft>
              <a:spcPct val="35000"/>
            </a:spcAft>
            <a:buNone/>
          </a:pPr>
          <a:r>
            <a:rPr lang="en-GB" sz="1500" kern="1200" dirty="0"/>
            <a:t>the substrate of the architecture is a resilient information architecture middleware called RIAPS. The architecture provides time synchronization capability and discovery services.</a:t>
          </a:r>
          <a:endParaRPr lang="en-US" sz="1500" kern="1200" dirty="0"/>
        </a:p>
      </dsp:txBody>
      <dsp:txXfrm>
        <a:off x="1256841" y="1165807"/>
        <a:ext cx="6417926" cy="1088174"/>
      </dsp:txXfrm>
    </dsp:sp>
    <dsp:sp modelId="{6F3B3B64-AED0-43D2-AA91-3F83E936EB7E}">
      <dsp:nvSpPr>
        <dsp:cNvPr id="0" name=""/>
        <dsp:cNvSpPr/>
      </dsp:nvSpPr>
      <dsp:spPr>
        <a:xfrm>
          <a:off x="0" y="2329479"/>
          <a:ext cx="7674768" cy="1088174"/>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C0E0E272-4D64-446F-82CA-A56896FCB135}">
      <dsp:nvSpPr>
        <dsp:cNvPr id="0" name=""/>
        <dsp:cNvSpPr/>
      </dsp:nvSpPr>
      <dsp:spPr>
        <a:xfrm>
          <a:off x="329172" y="2574317"/>
          <a:ext cx="598495" cy="59849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5CF58433-4FBF-48F7-BD0E-564F7043773A}">
      <dsp:nvSpPr>
        <dsp:cNvPr id="0" name=""/>
        <dsp:cNvSpPr/>
      </dsp:nvSpPr>
      <dsp:spPr>
        <a:xfrm>
          <a:off x="1256841" y="2329479"/>
          <a:ext cx="6417926" cy="10881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5165" tIns="115165" rIns="115165" bIns="115165" numCol="1" spcCol="1270" anchor="ctr" anchorCtr="0">
          <a:noAutofit/>
        </a:bodyPr>
        <a:lstStyle/>
        <a:p>
          <a:pPr marL="0" lvl="0" indent="0" algn="l" defTabSz="666750">
            <a:lnSpc>
              <a:spcPct val="90000"/>
            </a:lnSpc>
            <a:spcBef>
              <a:spcPct val="0"/>
            </a:spcBef>
            <a:spcAft>
              <a:spcPct val="35000"/>
            </a:spcAft>
            <a:buNone/>
          </a:pPr>
          <a:r>
            <a:rPr lang="en-GB" sz="1500" kern="1200" dirty="0"/>
            <a:t>The decentralization is enabled by the mix of smart contracts and off-chain solvers. The smart contracts provide a way to implement asynchronous protocol for declaring the intent to trade and finding optimal match and then executing the trade. The ledger provides record of all activities for provenance.</a:t>
          </a:r>
          <a:endParaRPr lang="en-US" sz="1500" kern="1200" dirty="0"/>
        </a:p>
      </dsp:txBody>
      <dsp:txXfrm>
        <a:off x="1256841" y="2329479"/>
        <a:ext cx="6417926" cy="1088174"/>
      </dsp:txXfrm>
    </dsp:sp>
    <dsp:sp modelId="{90CE5C0A-0F6F-4A3B-8340-00011B6CA565}">
      <dsp:nvSpPr>
        <dsp:cNvPr id="0" name=""/>
        <dsp:cNvSpPr/>
      </dsp:nvSpPr>
      <dsp:spPr>
        <a:xfrm>
          <a:off x="0" y="3469777"/>
          <a:ext cx="7674768" cy="1088174"/>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875F1AC0-266A-4C56-AE54-8E3F78A73B60}">
      <dsp:nvSpPr>
        <dsp:cNvPr id="0" name=""/>
        <dsp:cNvSpPr/>
      </dsp:nvSpPr>
      <dsp:spPr>
        <a:xfrm>
          <a:off x="329172" y="3714618"/>
          <a:ext cx="598495" cy="59849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8980A7FB-EBF9-4757-A2BF-2C60F4962F0D}">
      <dsp:nvSpPr>
        <dsp:cNvPr id="0" name=""/>
        <dsp:cNvSpPr/>
      </dsp:nvSpPr>
      <dsp:spPr>
        <a:xfrm>
          <a:off x="1256841" y="3469777"/>
          <a:ext cx="6417926" cy="10881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5165" tIns="115165" rIns="115165" bIns="115165" numCol="1" spcCol="1270" anchor="ctr" anchorCtr="0">
          <a:noAutofit/>
        </a:bodyPr>
        <a:lstStyle/>
        <a:p>
          <a:pPr marL="0" lvl="0" indent="0" algn="l" defTabSz="666750">
            <a:lnSpc>
              <a:spcPct val="90000"/>
            </a:lnSpc>
            <a:spcBef>
              <a:spcPct val="0"/>
            </a:spcBef>
            <a:spcAft>
              <a:spcPct val="35000"/>
            </a:spcAft>
            <a:buNone/>
          </a:pPr>
          <a:r>
            <a:rPr lang="en-GB" sz="1500" kern="1200" dirty="0"/>
            <a:t>Our past work has shown how we can preserve privacy within the smart contract architecture. </a:t>
          </a:r>
          <a:endParaRPr lang="en-US" sz="1500" kern="1200" dirty="0"/>
        </a:p>
      </dsp:txBody>
      <dsp:txXfrm>
        <a:off x="1256841" y="3469777"/>
        <a:ext cx="6417926" cy="1088174"/>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p: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 name="Google Shape;12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I’m going to share our work </a:t>
            </a:r>
            <a:r>
              <a:rPr lang="en-US" dirty="0" err="1"/>
              <a:t>Transax</a:t>
            </a:r>
            <a:r>
              <a:rPr lang="en-US" dirty="0"/>
              <a:t>.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 blockchain-based</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Decentralized Forward-Trading Energy Exchange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for Transactive Microgrids.</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49b8c20594_0_65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40" name="Google Shape;240;g49b8c20594_0_653: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None/>
            </a:pPr>
            <a:r>
              <a:rPr lang="en-GB"/>
              <a:t>Example objective functions</a:t>
            </a:r>
            <a:endParaRPr/>
          </a:p>
          <a:p>
            <a:pPr marL="0" lvl="0" indent="0" algn="l" rtl="0">
              <a:lnSpc>
                <a:spcPct val="117999"/>
              </a:lnSpc>
              <a:spcBef>
                <a:spcPts val="0"/>
              </a:spcBef>
              <a:spcAft>
                <a:spcPts val="0"/>
              </a:spcAft>
              <a:buNone/>
            </a:pPr>
            <a:r>
              <a:rPr lang="en-GB"/>
              <a:t>Platform supports more complex formulations. </a:t>
            </a:r>
            <a:endParaRPr/>
          </a:p>
          <a:p>
            <a:pPr marL="0" lvl="0" indent="0" algn="l" rtl="0">
              <a:lnSpc>
                <a:spcPct val="117999"/>
              </a:lnSpc>
              <a:spcBef>
                <a:spcPts val="0"/>
              </a:spcBef>
              <a:spcAft>
                <a:spcPts val="0"/>
              </a:spcAft>
              <a:buNone/>
            </a:pPr>
            <a:endParaRPr/>
          </a:p>
          <a:p>
            <a:pPr marL="0" lvl="0" indent="0" algn="l" rtl="0">
              <a:lnSpc>
                <a:spcPct val="117999"/>
              </a:lnSpc>
              <a:spcBef>
                <a:spcPts val="0"/>
              </a:spcBef>
              <a:spcAft>
                <a:spcPts val="0"/>
              </a:spcAft>
              <a:buNone/>
            </a:pPr>
            <a:r>
              <a:rPr lang="en-GB"/>
              <a:t>In this implementation the objective was to maximize the total power traded</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I mentioned that the blockchain aids in finding a </a:t>
            </a:r>
            <a:r>
              <a:rPr lang="en-US" dirty="0">
                <a:solidFill>
                  <a:schemeClr val="dk1"/>
                </a:solidFill>
                <a:latin typeface="Tahoma" panose="020B0604030504040204" pitchFamily="34" charset="0"/>
                <a:ea typeface="Tahoma" panose="020B0604030504040204" pitchFamily="34" charset="0"/>
                <a:cs typeface="Tahoma" panose="020B0604030504040204" pitchFamily="34" charset="0"/>
                <a:sym typeface="Calibri"/>
              </a:rPr>
              <a:t>solution to the allocation problem, matching consumption offers with production offers but such computation is expensive to carry out on a blockchain, so we introduce off-chain solvers. </a:t>
            </a:r>
          </a:p>
          <a:p>
            <a:endParaRPr lang="en-US" dirty="0">
              <a:solidFill>
                <a:schemeClr val="dk1"/>
              </a:solidFill>
              <a:latin typeface="Tahoma" panose="020B0604030504040204" pitchFamily="34" charset="0"/>
              <a:ea typeface="Tahoma" panose="020B0604030504040204" pitchFamily="34" charset="0"/>
              <a:cs typeface="Tahoma" panose="020B0604030504040204" pitchFamily="34" charset="0"/>
              <a:sym typeface="Calibri"/>
            </a:endParaRPr>
          </a:p>
          <a:p>
            <a:r>
              <a:rPr lang="en-US" dirty="0">
                <a:solidFill>
                  <a:schemeClr val="dk1"/>
                </a:solidFill>
                <a:latin typeface="Tahoma" panose="020B0604030504040204" pitchFamily="34" charset="0"/>
                <a:ea typeface="Tahoma" panose="020B0604030504040204" pitchFamily="34" charset="0"/>
                <a:cs typeface="Tahoma" panose="020B0604030504040204" pitchFamily="34" charset="0"/>
                <a:sym typeface="Calibri"/>
              </a:rPr>
              <a:t>(walk through bullets)</a:t>
            </a:r>
            <a:endParaRPr lang="en-US" dirty="0"/>
          </a:p>
        </p:txBody>
      </p:sp>
    </p:spTree>
    <p:extLst>
      <p:ext uri="{BB962C8B-B14F-4D97-AF65-F5344CB8AC3E}">
        <p14:creationId xmlns:p14="http://schemas.microsoft.com/office/powerpoint/2010/main" val="35622130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49c346f3cb_2_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49c346f3cb_2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full architecture is shown here. </a:t>
            </a: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689585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4" name="Shape 424"/>
          <p:cNvSpPr>
            <a:spLocks noGrp="1" noRot="1" noChangeAspect="1"/>
          </p:cNvSpPr>
          <p:nvPr>
            <p:ph type="sldImg"/>
          </p:nvPr>
        </p:nvSpPr>
        <p:spPr>
          <a:xfrm>
            <a:off x="1143000" y="685800"/>
            <a:ext cx="4572000" cy="3429000"/>
          </a:xfrm>
          <a:prstGeom prst="rect">
            <a:avLst/>
          </a:prstGeom>
        </p:spPr>
        <p:txBody>
          <a:bodyPr/>
          <a:lstStyle/>
          <a:p>
            <a:endParaRPr/>
          </a:p>
        </p:txBody>
      </p:sp>
      <p:sp>
        <p:nvSpPr>
          <p:cNvPr id="425" name="Shape 425"/>
          <p:cNvSpPr>
            <a:spLocks noGrp="1"/>
          </p:cNvSpPr>
          <p:nvPr>
            <p:ph type="body" sz="quarter" idx="1"/>
          </p:nvPr>
        </p:nvSpPr>
        <p:spPr>
          <a:prstGeom prst="rect">
            <a:avLst/>
          </a:prstGeom>
        </p:spPr>
        <p:txBody>
          <a:bodyPr/>
          <a:lstStyle/>
          <a:p>
            <a:r>
              <a:rPr lang="en-US" dirty="0"/>
              <a:t>This is an execution run of the platform showing the amount of energy traded(blue) against the amount that was offered(green) and the amount requested (red)</a:t>
            </a:r>
          </a:p>
          <a:p>
            <a:pPr marL="158750" indent="0">
              <a:buNone/>
            </a:pPr>
            <a:endParaRPr lang="en-US" dirty="0"/>
          </a:p>
          <a:p>
            <a:endParaRPr lang="en-US" dirty="0"/>
          </a:p>
          <a:p>
            <a:endParaRPr lang="en-US" dirty="0"/>
          </a:p>
          <a:p>
            <a:pPr marL="158750" indent="0">
              <a:buFontTx/>
              <a:buNone/>
            </a:pPr>
            <a:r>
              <a:rPr dirty="0"/>
              <a:t>running time of the solver was 23 </a:t>
            </a:r>
            <a:r>
              <a:rPr dirty="0" err="1"/>
              <a:t>ms</a:t>
            </a:r>
            <a:r>
              <a:rPr dirty="0"/>
              <a:t>, while the time between the request for finalization and emission of </a:t>
            </a:r>
            <a:r>
              <a:rPr dirty="0" err="1"/>
              <a:t>AssignmentFinalized</a:t>
            </a:r>
            <a:r>
              <a:rPr dirty="0"/>
              <a:t> events was 29 s </a:t>
            </a:r>
          </a:p>
        </p:txBody>
      </p:sp>
    </p:spTree>
    <p:extLst>
      <p:ext uri="{BB962C8B-B14F-4D97-AF65-F5344CB8AC3E}">
        <p14:creationId xmlns:p14="http://schemas.microsoft.com/office/powerpoint/2010/main" val="26550124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A little more detail on fault handling </a:t>
            </a:r>
          </a:p>
        </p:txBody>
      </p:sp>
    </p:spTree>
    <p:extLst>
      <p:ext uri="{BB962C8B-B14F-4D97-AF65-F5344CB8AC3E}">
        <p14:creationId xmlns:p14="http://schemas.microsoft.com/office/powerpoint/2010/main" val="15642032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49c346f3cb_2_6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49c346f3cb_2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0"/>
              </a:spcBef>
              <a:spcAft>
                <a:spcPts val="0"/>
              </a:spcAft>
              <a:buClr>
                <a:schemeClr val="dk2"/>
              </a:buClr>
              <a:buSzPts val="1000"/>
              <a:buChar char="●"/>
            </a:pPr>
            <a:r>
              <a:rPr lang="en-GB" sz="1000" b="1" dirty="0">
                <a:solidFill>
                  <a:schemeClr val="dk2"/>
                </a:solidFill>
              </a:rPr>
              <a:t>RIAPS provides and allows specification of resource and fault management. </a:t>
            </a:r>
          </a:p>
          <a:p>
            <a:pPr marL="457200" lvl="0" indent="-292100" algn="l" rtl="0">
              <a:lnSpc>
                <a:spcPct val="115000"/>
              </a:lnSpc>
              <a:spcBef>
                <a:spcPts val="0"/>
              </a:spcBef>
              <a:spcAft>
                <a:spcPts val="0"/>
              </a:spcAft>
              <a:buClr>
                <a:schemeClr val="dk2"/>
              </a:buClr>
              <a:buSzPts val="1000"/>
              <a:buChar char="●"/>
            </a:pPr>
            <a:endParaRPr lang="en-GB" sz="1000" b="1" dirty="0">
              <a:solidFill>
                <a:schemeClr val="dk2"/>
              </a:solidFill>
            </a:endParaRPr>
          </a:p>
          <a:p>
            <a:pPr marL="457200" lvl="0" indent="-292100" algn="l" rtl="0">
              <a:lnSpc>
                <a:spcPct val="115000"/>
              </a:lnSpc>
              <a:spcBef>
                <a:spcPts val="0"/>
              </a:spcBef>
              <a:spcAft>
                <a:spcPts val="0"/>
              </a:spcAft>
              <a:buClr>
                <a:schemeClr val="dk2"/>
              </a:buClr>
              <a:buSzPts val="1000"/>
              <a:buChar char="●"/>
            </a:pPr>
            <a:r>
              <a:rPr lang="en-GB" sz="1000" b="1" dirty="0">
                <a:solidFill>
                  <a:schemeClr val="dk2"/>
                </a:solidFill>
              </a:rPr>
              <a:t>Resource management</a:t>
            </a:r>
            <a:endParaRPr sz="1000" b="1" dirty="0">
              <a:solidFill>
                <a:schemeClr val="dk2"/>
              </a:solidFill>
            </a:endParaRPr>
          </a:p>
          <a:p>
            <a:pPr marL="914400" lvl="1" indent="-292100" algn="l" rtl="0">
              <a:lnSpc>
                <a:spcPct val="115000"/>
              </a:lnSpc>
              <a:spcBef>
                <a:spcPts val="0"/>
              </a:spcBef>
              <a:spcAft>
                <a:spcPts val="0"/>
              </a:spcAft>
              <a:buClr>
                <a:schemeClr val="dk2"/>
              </a:buClr>
              <a:buSzPts val="1000"/>
              <a:buChar char="○"/>
            </a:pPr>
            <a:r>
              <a:rPr lang="en-GB" sz="1000" dirty="0">
                <a:solidFill>
                  <a:schemeClr val="dk2"/>
                </a:solidFill>
              </a:rPr>
              <a:t>Keeps track of resource usage (CPU, memory, files space, I/O)</a:t>
            </a:r>
            <a:endParaRPr sz="1000" dirty="0">
              <a:solidFill>
                <a:schemeClr val="dk2"/>
              </a:solidFill>
            </a:endParaRPr>
          </a:p>
          <a:p>
            <a:pPr marL="914400" lvl="1" indent="-292100" algn="l" rtl="0">
              <a:lnSpc>
                <a:spcPct val="115000"/>
              </a:lnSpc>
              <a:spcBef>
                <a:spcPts val="0"/>
              </a:spcBef>
              <a:spcAft>
                <a:spcPts val="0"/>
              </a:spcAft>
              <a:buClr>
                <a:schemeClr val="dk2"/>
              </a:buClr>
              <a:buSzPts val="1000"/>
              <a:buChar char="○"/>
            </a:pPr>
            <a:r>
              <a:rPr lang="en-GB" sz="1000" dirty="0">
                <a:solidFill>
                  <a:schemeClr val="dk2"/>
                </a:solidFill>
              </a:rPr>
              <a:t>Manages quotas and access</a:t>
            </a:r>
            <a:endParaRPr sz="1000" dirty="0">
              <a:solidFill>
                <a:schemeClr val="dk2"/>
              </a:solidFill>
            </a:endParaRPr>
          </a:p>
          <a:p>
            <a:pPr marL="914400" lvl="1" indent="-292100" algn="l" rtl="0">
              <a:lnSpc>
                <a:spcPct val="115000"/>
              </a:lnSpc>
              <a:spcBef>
                <a:spcPts val="0"/>
              </a:spcBef>
              <a:spcAft>
                <a:spcPts val="0"/>
              </a:spcAft>
              <a:buClr>
                <a:schemeClr val="dk2"/>
              </a:buClr>
              <a:buSzPts val="1000"/>
              <a:buChar char="○"/>
            </a:pPr>
            <a:r>
              <a:rPr lang="en-GB" sz="1000" dirty="0">
                <a:solidFill>
                  <a:schemeClr val="dk2"/>
                </a:solidFill>
              </a:rPr>
              <a:t>Signal errors/terminates applications if resource restrictions are violated</a:t>
            </a:r>
            <a:endParaRPr sz="1000" dirty="0">
              <a:solidFill>
                <a:schemeClr val="dk2"/>
              </a:solidFill>
            </a:endParaRPr>
          </a:p>
          <a:p>
            <a:pPr marL="457200" lvl="0" indent="-292100" algn="l" rtl="0">
              <a:lnSpc>
                <a:spcPct val="115000"/>
              </a:lnSpc>
              <a:spcBef>
                <a:spcPts val="0"/>
              </a:spcBef>
              <a:spcAft>
                <a:spcPts val="0"/>
              </a:spcAft>
              <a:buClr>
                <a:schemeClr val="dk2"/>
              </a:buClr>
              <a:buSzPts val="1000"/>
              <a:buChar char="●"/>
            </a:pPr>
            <a:r>
              <a:rPr lang="en-GB" sz="1000" dirty="0">
                <a:solidFill>
                  <a:schemeClr val="dk2"/>
                </a:solidFill>
              </a:rPr>
              <a:t>Logging</a:t>
            </a:r>
            <a:endParaRPr sz="1000" dirty="0">
              <a:solidFill>
                <a:schemeClr val="dk2"/>
              </a:solidFill>
            </a:endParaRPr>
          </a:p>
          <a:p>
            <a:pPr marL="914400" lvl="1" indent="-292100" algn="l" rtl="0">
              <a:lnSpc>
                <a:spcPct val="115000"/>
              </a:lnSpc>
              <a:spcBef>
                <a:spcPts val="0"/>
              </a:spcBef>
              <a:spcAft>
                <a:spcPts val="0"/>
              </a:spcAft>
              <a:buClr>
                <a:schemeClr val="dk2"/>
              </a:buClr>
              <a:buSzPts val="1000"/>
              <a:buChar char="○"/>
            </a:pPr>
            <a:r>
              <a:rPr lang="en-GB" sz="1000" dirty="0">
                <a:solidFill>
                  <a:schemeClr val="dk2"/>
                </a:solidFill>
              </a:rPr>
              <a:t>Efficient, low-overhead logging of events in apps and managers</a:t>
            </a:r>
            <a:endParaRPr sz="1000" dirty="0">
              <a:solidFill>
                <a:schemeClr val="dk2"/>
              </a:solidFill>
            </a:endParaRPr>
          </a:p>
          <a:p>
            <a:pPr marL="914400" lvl="1" indent="-292100" algn="l" rtl="0">
              <a:lnSpc>
                <a:spcPct val="115000"/>
              </a:lnSpc>
              <a:spcBef>
                <a:spcPts val="0"/>
              </a:spcBef>
              <a:spcAft>
                <a:spcPts val="0"/>
              </a:spcAft>
              <a:buClr>
                <a:schemeClr val="dk2"/>
              </a:buClr>
              <a:buSzPts val="1000"/>
              <a:buChar char="○"/>
            </a:pPr>
            <a:r>
              <a:rPr lang="en-GB" sz="1000" dirty="0">
                <a:solidFill>
                  <a:schemeClr val="dk2"/>
                </a:solidFill>
              </a:rPr>
              <a:t>Global management of all logs</a:t>
            </a:r>
            <a:endParaRPr sz="1000" dirty="0">
              <a:solidFill>
                <a:schemeClr val="dk2"/>
              </a:solidFill>
            </a:endParaRPr>
          </a:p>
          <a:p>
            <a:pPr marL="457200" lvl="0" indent="-292100" algn="l" rtl="0">
              <a:lnSpc>
                <a:spcPct val="115000"/>
              </a:lnSpc>
              <a:spcBef>
                <a:spcPts val="0"/>
              </a:spcBef>
              <a:spcAft>
                <a:spcPts val="0"/>
              </a:spcAft>
              <a:buClr>
                <a:schemeClr val="dk2"/>
              </a:buClr>
              <a:buSzPts val="1000"/>
              <a:buChar char="●"/>
            </a:pPr>
            <a:r>
              <a:rPr lang="en-GB" sz="1000" dirty="0">
                <a:solidFill>
                  <a:schemeClr val="dk2"/>
                </a:solidFill>
              </a:rPr>
              <a:t>Persistence</a:t>
            </a:r>
            <a:endParaRPr sz="1000" dirty="0">
              <a:solidFill>
                <a:schemeClr val="dk2"/>
              </a:solidFill>
            </a:endParaRPr>
          </a:p>
          <a:p>
            <a:pPr marL="914400" lvl="1" indent="-292100" algn="l" rtl="0">
              <a:lnSpc>
                <a:spcPct val="115000"/>
              </a:lnSpc>
              <a:spcBef>
                <a:spcPts val="0"/>
              </a:spcBef>
              <a:spcAft>
                <a:spcPts val="0"/>
              </a:spcAft>
              <a:buClr>
                <a:schemeClr val="dk2"/>
              </a:buClr>
              <a:buSzPts val="1000"/>
              <a:buChar char="○"/>
            </a:pPr>
            <a:r>
              <a:rPr lang="en-GB" sz="1000" dirty="0">
                <a:solidFill>
                  <a:schemeClr val="dk2"/>
                </a:solidFill>
              </a:rPr>
              <a:t>Efficient, low-overhead database for node-local real-time data</a:t>
            </a:r>
            <a:endParaRPr sz="1000" dirty="0">
              <a:solidFill>
                <a:schemeClr val="dk2"/>
              </a:solidFill>
            </a:endParaRPr>
          </a:p>
          <a:p>
            <a:pPr marL="914400" lvl="1" indent="-292100" algn="l" rtl="0">
              <a:lnSpc>
                <a:spcPct val="115000"/>
              </a:lnSpc>
              <a:spcBef>
                <a:spcPts val="0"/>
              </a:spcBef>
              <a:spcAft>
                <a:spcPts val="0"/>
              </a:spcAft>
              <a:buClr>
                <a:schemeClr val="dk2"/>
              </a:buClr>
              <a:buSzPts val="1000"/>
              <a:buChar char="○"/>
            </a:pPr>
            <a:r>
              <a:rPr lang="en-GB" sz="1000" dirty="0">
                <a:solidFill>
                  <a:schemeClr val="dk2"/>
                </a:solidFill>
              </a:rPr>
              <a:t>Global management of the database</a:t>
            </a:r>
            <a:endParaRPr sz="1000" dirty="0">
              <a:solidFill>
                <a:schemeClr val="dk2"/>
              </a:solidFill>
            </a:endParaRPr>
          </a:p>
          <a:p>
            <a:pPr marL="457200" lvl="0" indent="-292100" algn="l" rtl="0">
              <a:lnSpc>
                <a:spcPct val="115000"/>
              </a:lnSpc>
              <a:spcBef>
                <a:spcPts val="0"/>
              </a:spcBef>
              <a:spcAft>
                <a:spcPts val="0"/>
              </a:spcAft>
              <a:buClr>
                <a:schemeClr val="dk2"/>
              </a:buClr>
              <a:buSzPts val="1000"/>
              <a:buChar char="●"/>
            </a:pPr>
            <a:r>
              <a:rPr lang="en-GB" sz="1000" b="1" dirty="0">
                <a:solidFill>
                  <a:schemeClr val="dk2"/>
                </a:solidFill>
              </a:rPr>
              <a:t>Fault management</a:t>
            </a:r>
            <a:endParaRPr sz="1000" b="1" dirty="0">
              <a:solidFill>
                <a:schemeClr val="dk2"/>
              </a:solidFill>
            </a:endParaRPr>
          </a:p>
          <a:p>
            <a:pPr marL="914400" lvl="1" indent="-292100" algn="l" rtl="0">
              <a:lnSpc>
                <a:spcPct val="115000"/>
              </a:lnSpc>
              <a:spcBef>
                <a:spcPts val="0"/>
              </a:spcBef>
              <a:spcAft>
                <a:spcPts val="0"/>
              </a:spcAft>
              <a:buClr>
                <a:schemeClr val="dk2"/>
              </a:buClr>
              <a:buSzPts val="1000"/>
              <a:buChar char="○"/>
            </a:pPr>
            <a:r>
              <a:rPr lang="en-GB" sz="1000" dirty="0">
                <a:solidFill>
                  <a:schemeClr val="dk2"/>
                </a:solidFill>
              </a:rPr>
              <a:t>Monitors apps/managers/system for faults</a:t>
            </a:r>
            <a:endParaRPr sz="1000" dirty="0">
              <a:solidFill>
                <a:schemeClr val="dk2"/>
              </a:solidFill>
            </a:endParaRPr>
          </a:p>
          <a:p>
            <a:pPr marL="914400" lvl="1" indent="-292100" algn="l" rtl="0">
              <a:lnSpc>
                <a:spcPct val="115000"/>
              </a:lnSpc>
              <a:spcBef>
                <a:spcPts val="0"/>
              </a:spcBef>
              <a:spcAft>
                <a:spcPts val="0"/>
              </a:spcAft>
              <a:buClr>
                <a:schemeClr val="dk2"/>
              </a:buClr>
              <a:buSzPts val="1000"/>
              <a:buChar char="○"/>
            </a:pPr>
            <a:r>
              <a:rPr lang="en-GB" sz="1000" dirty="0">
                <a:solidFill>
                  <a:schemeClr val="dk2"/>
                </a:solidFill>
              </a:rPr>
              <a:t>Mitigates fault effects (e.g. automatic restart, checkpoint, etc.)</a:t>
            </a:r>
            <a:endParaRPr sz="1000" dirty="0">
              <a:solidFill>
                <a:schemeClr val="dk2"/>
              </a:solidFill>
            </a:endParaRPr>
          </a:p>
          <a:p>
            <a:pPr marL="457200" lvl="0" indent="-292100" algn="l" rtl="0">
              <a:lnSpc>
                <a:spcPct val="115000"/>
              </a:lnSpc>
              <a:spcBef>
                <a:spcPts val="0"/>
              </a:spcBef>
              <a:spcAft>
                <a:spcPts val="0"/>
              </a:spcAft>
              <a:buClr>
                <a:schemeClr val="dk2"/>
              </a:buClr>
              <a:buSzPts val="1000"/>
              <a:buChar char="●"/>
            </a:pPr>
            <a:r>
              <a:rPr lang="en-GB" sz="1000" dirty="0">
                <a:solidFill>
                  <a:schemeClr val="dk2"/>
                </a:solidFill>
              </a:rPr>
              <a:t>Security management</a:t>
            </a:r>
            <a:endParaRPr sz="1000" dirty="0">
              <a:solidFill>
                <a:schemeClr val="dk2"/>
              </a:solidFill>
            </a:endParaRPr>
          </a:p>
          <a:p>
            <a:pPr marL="914400" lvl="1" indent="-292100" algn="l" rtl="0">
              <a:lnSpc>
                <a:spcPct val="115000"/>
              </a:lnSpc>
              <a:spcBef>
                <a:spcPts val="0"/>
              </a:spcBef>
              <a:spcAft>
                <a:spcPts val="0"/>
              </a:spcAft>
              <a:buClr>
                <a:schemeClr val="dk2"/>
              </a:buClr>
              <a:buSzPts val="1000"/>
              <a:buChar char="○"/>
            </a:pPr>
            <a:r>
              <a:rPr lang="en-GB" sz="1000" dirty="0">
                <a:solidFill>
                  <a:schemeClr val="dk2"/>
                </a:solidFill>
              </a:rPr>
              <a:t>Secure information flows among app components</a:t>
            </a:r>
            <a:endParaRPr sz="1000" dirty="0">
              <a:solidFill>
                <a:schemeClr val="dk2"/>
              </a:solidFill>
            </a:endParaRPr>
          </a:p>
          <a:p>
            <a:pPr marL="914400" lvl="1" indent="-292100" algn="l" rtl="0">
              <a:lnSpc>
                <a:spcPct val="115000"/>
              </a:lnSpc>
              <a:spcBef>
                <a:spcPts val="0"/>
              </a:spcBef>
              <a:spcAft>
                <a:spcPts val="0"/>
              </a:spcAft>
              <a:buClr>
                <a:schemeClr val="dk2"/>
              </a:buClr>
              <a:buSzPts val="1000"/>
              <a:buChar char="○"/>
            </a:pPr>
            <a:r>
              <a:rPr lang="en-GB" sz="1000" dirty="0">
                <a:solidFill>
                  <a:schemeClr val="dk2"/>
                </a:solidFill>
              </a:rPr>
              <a:t>Global management of security keys</a:t>
            </a:r>
            <a:endParaRPr sz="1000"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49c346f3cb_2_5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0" name="Google Shape;360;g49c346f3cb_2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deployment service, resource management, and fault management</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Discovery Manager updates DHT. If it stops DHT removes the service after a timeout. </a:t>
            </a:r>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4a417f7f64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 name="Google Shape;354;g4a417f7f6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4a417f7f64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 name="Google Shape;354;g4a417f7f6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One case was monitoring the solvers </a:t>
            </a:r>
            <a:r>
              <a:rPr lang="en-US" dirty="0" err="1"/>
              <a:t>cpu</a:t>
            </a:r>
            <a:r>
              <a:rPr lang="en-US" dirty="0"/>
              <a:t> utilization and modulating the number of offers it included while solving to adjust the complexity and reduce </a:t>
            </a:r>
            <a:r>
              <a:rPr lang="en-US" dirty="0" err="1"/>
              <a:t>cpu</a:t>
            </a:r>
            <a:r>
              <a:rPr lang="en-US" dirty="0"/>
              <a:t> utilization. </a:t>
            </a:r>
            <a:endParaRPr dirty="0"/>
          </a:p>
        </p:txBody>
      </p:sp>
    </p:spTree>
    <p:extLst>
      <p:ext uri="{BB962C8B-B14F-4D97-AF65-F5344CB8AC3E}">
        <p14:creationId xmlns:p14="http://schemas.microsoft.com/office/powerpoint/2010/main" val="30952694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The motivation for this work is the emergence of smart and connected cyber physical systems</a:t>
            </a:r>
          </a:p>
          <a:p>
            <a:endParaRPr lang="en-US" dirty="0"/>
          </a:p>
          <a:p>
            <a:r>
              <a:rPr lang="en-US" dirty="0"/>
              <a:t>As residents are more connected to each other and their environments it opens the potential  for exchanging resources they value. </a:t>
            </a:r>
          </a:p>
          <a:p>
            <a:endParaRPr lang="en-US" dirty="0"/>
          </a:p>
          <a:p>
            <a:r>
              <a:rPr lang="en-US" dirty="0"/>
              <a:t>Our goal is to develop a platform that allows such exchanges. </a:t>
            </a:r>
          </a:p>
          <a:p>
            <a:endParaRPr lang="en-US" dirty="0"/>
          </a:p>
          <a:p>
            <a:r>
              <a:rPr lang="en-US" dirty="0"/>
              <a:t>This work is focused on energy distribution. </a:t>
            </a:r>
          </a:p>
        </p:txBody>
      </p:sp>
    </p:spTree>
    <p:extLst>
      <p:ext uri="{BB962C8B-B14F-4D97-AF65-F5344CB8AC3E}">
        <p14:creationId xmlns:p14="http://schemas.microsoft.com/office/powerpoint/2010/main" val="155776828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g49c346f3cb_2_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49c346f3cb_2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49b8c20594_0_64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49b8c20594_0_6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612287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49b8c20594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40" name="Google Shape;140;g49b8c20594_0_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None/>
            </a:pPr>
            <a:endParaRPr dirty="0"/>
          </a:p>
          <a:p>
            <a:pPr marL="171450" lvl="0" indent="-171450" algn="l" rtl="0">
              <a:lnSpc>
                <a:spcPct val="117999"/>
              </a:lnSpc>
              <a:spcBef>
                <a:spcPts val="0"/>
              </a:spcBef>
              <a:spcAft>
                <a:spcPts val="0"/>
              </a:spcAft>
            </a:pPr>
            <a:r>
              <a:rPr lang="en-US" dirty="0"/>
              <a:t>Traditional energy distribution is centralized</a:t>
            </a:r>
          </a:p>
          <a:p>
            <a:pPr marL="171450" lvl="0" indent="-171450" algn="l" rtl="0">
              <a:lnSpc>
                <a:spcPct val="117999"/>
              </a:lnSpc>
              <a:spcBef>
                <a:spcPts val="0"/>
              </a:spcBef>
              <a:spcAft>
                <a:spcPts val="0"/>
              </a:spcAft>
            </a:pPr>
            <a:endParaRPr lang="en-US" dirty="0"/>
          </a:p>
          <a:p>
            <a:pPr marL="171450" lvl="0" indent="-171450" algn="l" rtl="0">
              <a:lnSpc>
                <a:spcPct val="117999"/>
              </a:lnSpc>
              <a:spcBef>
                <a:spcPts val="0"/>
              </a:spcBef>
              <a:spcAft>
                <a:spcPts val="0"/>
              </a:spcAft>
            </a:pPr>
            <a:r>
              <a:rPr lang="en-US" dirty="0"/>
              <a:t>But with the addition of distributed energy resources transferring energy back to the main grid became is an option. </a:t>
            </a:r>
          </a:p>
          <a:p>
            <a:pPr marL="171450" lvl="0" indent="-171450" algn="l" rtl="0">
              <a:lnSpc>
                <a:spcPct val="117999"/>
              </a:lnSpc>
              <a:spcBef>
                <a:spcPts val="0"/>
              </a:spcBef>
              <a:spcAft>
                <a:spcPts val="0"/>
              </a:spcAft>
            </a:pPr>
            <a:endParaRPr lang="en-US" dirty="0"/>
          </a:p>
          <a:p>
            <a:pPr marL="171450" lvl="0" indent="-171450" algn="l" rtl="0">
              <a:lnSpc>
                <a:spcPct val="117999"/>
              </a:lnSpc>
              <a:spcBef>
                <a:spcPts val="0"/>
              </a:spcBef>
              <a:spcAft>
                <a:spcPts val="0"/>
              </a:spcAft>
            </a:pPr>
            <a:r>
              <a:rPr lang="en-US" dirty="0"/>
              <a:t>This also provides the opportunity for transferring energy directly between agents. </a:t>
            </a:r>
            <a:endParaRPr dirty="0"/>
          </a:p>
          <a:p>
            <a:pPr marL="0" lvl="0" indent="0" algn="l" rtl="0">
              <a:lnSpc>
                <a:spcPct val="117999"/>
              </a:lnSpc>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171450" lvl="0" indent="-171450" algn="l" rtl="0">
              <a:lnSpc>
                <a:spcPct val="117999"/>
              </a:lnSpc>
              <a:spcBef>
                <a:spcPts val="0"/>
              </a:spcBef>
              <a:spcAft>
                <a:spcPts val="0"/>
              </a:spcAft>
            </a:pPr>
            <a:r>
              <a:rPr lang="en-US" dirty="0"/>
              <a:t>Including the customers in the market is important because it enables resilience, if any peers remain connected their microgrid can continue to function. The tradeoffs between resilience and aggregation can be investigated further. </a:t>
            </a:r>
          </a:p>
          <a:p>
            <a:pPr marL="171450" lvl="0" indent="-171450" algn="l" rtl="0">
              <a:lnSpc>
                <a:spcPct val="117999"/>
              </a:lnSpc>
              <a:spcBef>
                <a:spcPts val="0"/>
              </a:spcBef>
              <a:spcAft>
                <a:spcPts val="0"/>
              </a:spcAft>
            </a:pPr>
            <a:endParaRPr lang="en-US" dirty="0"/>
          </a:p>
          <a:p>
            <a:pPr marL="171450" lvl="0" indent="-171450" algn="l" rtl="0">
              <a:lnSpc>
                <a:spcPct val="117999"/>
              </a:lnSpc>
              <a:spcBef>
                <a:spcPts val="0"/>
              </a:spcBef>
              <a:spcAft>
                <a:spcPts val="0"/>
              </a:spcAft>
            </a:pPr>
            <a:r>
              <a:rPr lang="en-US" dirty="0"/>
              <a:t>It also reduces the load on the current infrastructure.</a:t>
            </a:r>
          </a:p>
          <a:p>
            <a:pPr marL="171450" lvl="0" indent="-171450" algn="l" rtl="0">
              <a:lnSpc>
                <a:spcPct val="117999"/>
              </a:lnSpc>
              <a:spcBef>
                <a:spcPts val="0"/>
              </a:spcBef>
              <a:spcAft>
                <a:spcPts val="0"/>
              </a:spcAft>
            </a:pPr>
            <a:endParaRPr lang="en-US" dirty="0"/>
          </a:p>
          <a:p>
            <a:r>
              <a:rPr lang="en-US" dirty="0">
                <a:cs typeface="Calibri"/>
              </a:rPr>
              <a:t>Checks wo centralized node </a:t>
            </a:r>
          </a:p>
          <a:p>
            <a:r>
              <a:rPr lang="en-US" dirty="0">
                <a:cs typeface="Calibri"/>
              </a:rPr>
              <a:t>Can handle failures</a:t>
            </a:r>
          </a:p>
          <a:p>
            <a:r>
              <a:rPr lang="en-US" dirty="0">
                <a:cs typeface="Calibri"/>
              </a:rPr>
              <a:t>Doesn’t require dedicated infrastructure. </a:t>
            </a:r>
            <a:r>
              <a:rPr lang="en-US">
                <a:cs typeface="Calibri"/>
              </a:rPr>
              <a:t>(REALLY HARD TO TARGET)</a:t>
            </a:r>
          </a:p>
          <a:p>
            <a:pPr marL="171450" lvl="0" indent="-171450" algn="l" rtl="0">
              <a:lnSpc>
                <a:spcPct val="117999"/>
              </a:lnSpc>
              <a:spcBef>
                <a:spcPts val="0"/>
              </a:spcBef>
              <a:spcAft>
                <a:spcPts val="0"/>
              </a:spcAft>
            </a:pPr>
            <a:endParaRPr lang="en-US" dirty="0"/>
          </a:p>
        </p:txBody>
      </p:sp>
    </p:spTree>
    <p:extLst>
      <p:ext uri="{BB962C8B-B14F-4D97-AF65-F5344CB8AC3E}">
        <p14:creationId xmlns:p14="http://schemas.microsoft.com/office/powerpoint/2010/main" val="17170962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49b7e27fcb_0_7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49b7e27fcb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r>
              <a:rPr lang="en-GB" dirty="0"/>
              <a:t>This approach however is not without challenges.</a:t>
            </a:r>
          </a:p>
          <a:p>
            <a:pPr marL="171450" lvl="0" indent="-171450" algn="l" rtl="0">
              <a:spcBef>
                <a:spcPts val="0"/>
              </a:spcBef>
              <a:spcAft>
                <a:spcPts val="0"/>
              </a:spcAft>
            </a:pPr>
            <a:endParaRPr lang="en-GB" dirty="0"/>
          </a:p>
          <a:p>
            <a:pPr marL="171450" lvl="0" indent="-171450" algn="l" rtl="0">
              <a:spcBef>
                <a:spcPts val="0"/>
              </a:spcBef>
              <a:spcAft>
                <a:spcPts val="0"/>
              </a:spcAft>
            </a:pPr>
            <a:r>
              <a:rPr lang="en-GB" dirty="0"/>
              <a:t>These include, Trust between peers, despite potentially malicious, or faulty agents </a:t>
            </a:r>
          </a:p>
          <a:p>
            <a:pPr marL="171450" lvl="0" indent="-171450" algn="l" rtl="0">
              <a:spcBef>
                <a:spcPts val="0"/>
              </a:spcBef>
              <a:spcAft>
                <a:spcPts val="0"/>
              </a:spcAft>
            </a:pPr>
            <a:endParaRPr lang="en-GB" dirty="0"/>
          </a:p>
          <a:p>
            <a:pPr marL="171450" lvl="0" indent="-171450" algn="l" rtl="0">
              <a:spcBef>
                <a:spcPts val="0"/>
              </a:spcBef>
              <a:spcAft>
                <a:spcPts val="0"/>
              </a:spcAft>
            </a:pPr>
            <a:r>
              <a:rPr lang="en-GB" dirty="0"/>
              <a:t>Ensuring that trades that would degrade stability and safety are not permitted. </a:t>
            </a:r>
          </a:p>
          <a:p>
            <a:pPr marL="171450" lvl="0" indent="-171450" algn="l" rtl="0">
              <a:spcBef>
                <a:spcPts val="0"/>
              </a:spcBef>
              <a:spcAft>
                <a:spcPts val="0"/>
              </a:spcAft>
            </a:pPr>
            <a:endParaRPr lang="en-GB" dirty="0"/>
          </a:p>
          <a:p>
            <a:pPr marL="171450" lvl="0" indent="-171450" algn="l" rtl="0">
              <a:spcBef>
                <a:spcPts val="0"/>
              </a:spcBef>
              <a:spcAft>
                <a:spcPts val="0"/>
              </a:spcAft>
            </a:pPr>
            <a:r>
              <a:rPr lang="en-GB" dirty="0"/>
              <a:t>Maintaining privacy, since private information could be inferred from the trades, such as when a user will be home based on offers</a:t>
            </a:r>
            <a:endParaRPr dirty="0"/>
          </a:p>
          <a:p>
            <a:pPr marL="0" lvl="0" indent="0" algn="l" rtl="0">
              <a:spcBef>
                <a:spcPts val="0"/>
              </a:spcBef>
              <a:spcAft>
                <a:spcPts val="0"/>
              </a:spcAft>
              <a:buNone/>
            </a:pPr>
            <a:endParaRPr dirty="0"/>
          </a:p>
          <a:p>
            <a:pPr marL="171450" lvl="0" indent="-171450" algn="l" rtl="0">
              <a:spcBef>
                <a:spcPts val="0"/>
              </a:spcBef>
              <a:spcAft>
                <a:spcPts val="0"/>
              </a:spcAft>
            </a:pPr>
            <a:r>
              <a:rPr lang="en-GB" dirty="0"/>
              <a:t>and resilience to agent failure, which can happen fast and destabilize the system if they are not dealt with. </a:t>
            </a:r>
            <a:endParaRPr dirty="0"/>
          </a:p>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For our current implementation design, we focus on the following requirements …</a:t>
            </a:r>
          </a:p>
        </p:txBody>
      </p:sp>
    </p:spTree>
    <p:extLst>
      <p:ext uri="{BB962C8B-B14F-4D97-AF65-F5344CB8AC3E}">
        <p14:creationId xmlns:p14="http://schemas.microsoft.com/office/powerpoint/2010/main" val="27380873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Shape 127"/>
          <p:cNvSpPr>
            <a:spLocks noGrp="1" noRot="1" noChangeAspect="1"/>
          </p:cNvSpPr>
          <p:nvPr>
            <p:ph type="sldImg" idx="2"/>
          </p:nvPr>
        </p:nvSpPr>
        <p:spPr>
          <a:xfrm>
            <a:off x="1414463" y="1162050"/>
            <a:ext cx="4181475" cy="31369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28" name="Shape 128"/>
          <p:cNvSpPr txBox="1">
            <a:spLocks noGrp="1"/>
          </p:cNvSpPr>
          <p:nvPr>
            <p:ph type="body" idx="1"/>
          </p:nvPr>
        </p:nvSpPr>
        <p:spPr>
          <a:xfrm>
            <a:off x="701039" y="4473892"/>
            <a:ext cx="5608319" cy="3660457"/>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Calibri"/>
              <a:buNone/>
            </a:pPr>
            <a:endParaRPr lang="en-US" sz="1200" b="0" i="0" u="none" strike="noStrike" cap="none" dirty="0">
              <a:solidFill>
                <a:schemeClr val="dk1"/>
              </a:solidFill>
              <a:latin typeface="Calibri"/>
              <a:ea typeface="Calibri"/>
              <a:cs typeface="Calibri"/>
              <a:sym typeface="Calibri"/>
            </a:endParaRPr>
          </a:p>
        </p:txBody>
      </p:sp>
      <p:sp>
        <p:nvSpPr>
          <p:cNvPr id="129" name="Shape 129"/>
          <p:cNvSpPr txBox="1">
            <a:spLocks noGrp="1"/>
          </p:cNvSpPr>
          <p:nvPr>
            <p:ph type="sldNum" idx="12"/>
          </p:nvPr>
        </p:nvSpPr>
        <p:spPr>
          <a:xfrm>
            <a:off x="3970937" y="8829967"/>
            <a:ext cx="3037839" cy="466433"/>
          </a:xfrm>
          <a:prstGeom prst="rect">
            <a:avLst/>
          </a:prstGeom>
          <a:noFill/>
          <a:ln>
            <a:noFill/>
          </a:ln>
        </p:spPr>
        <p:txBody>
          <a:bodyPr lIns="93175" tIns="46575" rIns="93175" bIns="46575" anchor="b" anchorCtr="0">
            <a:noAutofit/>
          </a:bodyPr>
          <a:lstStyle/>
          <a:p>
            <a:pPr marL="0" marR="0" lvl="0" indent="0" algn="r" rtl="0">
              <a:spcBef>
                <a:spcPts val="0"/>
              </a:spcBef>
              <a:buClr>
                <a:schemeClr val="dk1"/>
              </a:buClr>
              <a:buSzPct val="25000"/>
              <a:buFont typeface="Calibri"/>
              <a:buNone/>
            </a:pPr>
            <a:fld id="{00000000-1234-1234-1234-123412341234}" type="slidenum">
              <a:rPr lang="en-US" sz="1200" b="0" i="0" u="none" strike="noStrike" cap="none">
                <a:solidFill>
                  <a:schemeClr val="dk1"/>
                </a:solidFill>
                <a:latin typeface="Calibri"/>
                <a:ea typeface="Calibri"/>
                <a:cs typeface="Calibri"/>
                <a:sym typeface="Calibri"/>
              </a:rPr>
              <a:t>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7242631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solidFill>
                  <a:schemeClr val="dk1"/>
                </a:solidFill>
                <a:latin typeface="Tahoma" panose="020B0604030504040204" pitchFamily="34" charset="0"/>
                <a:ea typeface="Tahoma" panose="020B0604030504040204" pitchFamily="34" charset="0"/>
                <a:cs typeface="Tahoma" panose="020B0604030504040204" pitchFamily="34" charset="0"/>
                <a:sym typeface="Calibri"/>
              </a:rPr>
              <a:t>To provide real-time information dissemination, time-synchronized task execution, and component failures we incorporated RIAPS</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US" dirty="0">
              <a:solidFill>
                <a:schemeClr val="dk1"/>
              </a:solidFill>
              <a:latin typeface="Tahoma" panose="020B0604030504040204" pitchFamily="34" charset="0"/>
              <a:ea typeface="Tahoma" panose="020B0604030504040204" pitchFamily="34" charset="0"/>
              <a:cs typeface="Tahoma" panose="020B0604030504040204" pitchFamily="34" charset="0"/>
              <a:sym typeface="Calibri"/>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solidFill>
                  <a:schemeClr val="dk1"/>
                </a:solidFill>
                <a:latin typeface="Tahoma" panose="020B0604030504040204" pitchFamily="34" charset="0"/>
                <a:ea typeface="Tahoma" panose="020B0604030504040204" pitchFamily="34" charset="0"/>
                <a:cs typeface="Tahoma" panose="020B0604030504040204" pitchFamily="34" charset="0"/>
                <a:sym typeface="Calibri"/>
              </a:rPr>
              <a:t>Which is an open source software platform for smart grid applications and it provides … </a:t>
            </a:r>
          </a:p>
          <a:p>
            <a:endParaRPr lang="en-US" dirty="0"/>
          </a:p>
        </p:txBody>
      </p:sp>
    </p:spTree>
    <p:extLst>
      <p:ext uri="{BB962C8B-B14F-4D97-AF65-F5344CB8AC3E}">
        <p14:creationId xmlns:p14="http://schemas.microsoft.com/office/powerpoint/2010/main" val="26733346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We integrate RIAPS with a distributed ledger to aid in finding a </a:t>
            </a:r>
            <a:r>
              <a:rPr lang="en-US" dirty="0">
                <a:solidFill>
                  <a:schemeClr val="dk1"/>
                </a:solidFill>
                <a:latin typeface="Tahoma" panose="020B0604030504040204" pitchFamily="34" charset="0"/>
                <a:ea typeface="Tahoma" panose="020B0604030504040204" pitchFamily="34" charset="0"/>
                <a:cs typeface="Tahoma" panose="020B0604030504040204" pitchFamily="34" charset="0"/>
                <a:sym typeface="Calibri"/>
              </a:rPr>
              <a:t>solution of an allocation problem by supporting information aggregation &amp; transactions</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US" dirty="0">
              <a:solidFill>
                <a:schemeClr val="dk1"/>
              </a:solidFill>
              <a:latin typeface="Tahoma" panose="020B0604030504040204" pitchFamily="34" charset="0"/>
              <a:ea typeface="Tahoma" panose="020B0604030504040204" pitchFamily="34" charset="0"/>
              <a:cs typeface="Tahoma" panose="020B0604030504040204" pitchFamily="34" charset="0"/>
              <a:sym typeface="Calibri"/>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solidFill>
                  <a:schemeClr val="dk1"/>
                </a:solidFill>
                <a:latin typeface="Tahoma" panose="020B0604030504040204" pitchFamily="34" charset="0"/>
                <a:ea typeface="Tahoma" panose="020B0604030504040204" pitchFamily="34" charset="0"/>
                <a:cs typeface="Tahoma" panose="020B0604030504040204" pitchFamily="34" charset="0"/>
                <a:sym typeface="Calibri"/>
              </a:rPr>
              <a:t>Blockchain is also used to enforce safety constraints on offers.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US" dirty="0">
              <a:solidFill>
                <a:schemeClr val="dk1"/>
              </a:solidFill>
              <a:latin typeface="Tahoma" panose="020B0604030504040204" pitchFamily="34" charset="0"/>
              <a:ea typeface="Tahoma" panose="020B0604030504040204" pitchFamily="34" charset="0"/>
              <a:cs typeface="Tahoma" panose="020B0604030504040204" pitchFamily="34" charset="0"/>
              <a:sym typeface="Calibri"/>
            </a:endParaRPr>
          </a:p>
          <a:p>
            <a:endParaRPr lang="en-US" dirty="0"/>
          </a:p>
        </p:txBody>
      </p:sp>
    </p:spTree>
    <p:extLst>
      <p:ext uri="{BB962C8B-B14F-4D97-AF65-F5344CB8AC3E}">
        <p14:creationId xmlns:p14="http://schemas.microsoft.com/office/powerpoint/2010/main" val="6672552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657350" y="4464028"/>
            <a:ext cx="6858000" cy="1194650"/>
          </a:xfrm>
        </p:spPr>
        <p:txBody>
          <a:bodyPr wrap="none" anchor="t">
            <a:normAutofit/>
          </a:bodyPr>
          <a:lstStyle>
            <a:lvl1pPr algn="r">
              <a:defRPr sz="7200" b="0" spc="-225">
                <a:solidFill>
                  <a:schemeClr val="bg1"/>
                </a:solidFill>
                <a:effectLst>
                  <a:outerShdw blurRad="469900" dist="342900" dir="5400000" sy="-20000" rotWithShape="0">
                    <a:prstClr val="black">
                      <a:alpha val="66000"/>
                    </a:prstClr>
                  </a:outerShdw>
                </a:effectLst>
                <a:latin typeface="+mj-lt"/>
              </a:defRPr>
            </a:lvl1pPr>
          </a:lstStyle>
          <a:p>
            <a:r>
              <a:rPr lang="en-US" dirty="0"/>
              <a:t>Click to edit Master title style</a:t>
            </a:r>
          </a:p>
        </p:txBody>
      </p:sp>
      <p:sp>
        <p:nvSpPr>
          <p:cNvPr id="3" name="Subtitle 2"/>
          <p:cNvSpPr>
            <a:spLocks noGrp="1"/>
          </p:cNvSpPr>
          <p:nvPr>
            <p:ph type="subTitle" idx="1"/>
          </p:nvPr>
        </p:nvSpPr>
        <p:spPr>
          <a:xfrm>
            <a:off x="1657349" y="3829878"/>
            <a:ext cx="6858000" cy="618523"/>
          </a:xfrm>
        </p:spPr>
        <p:txBody>
          <a:bodyPr anchor="b">
            <a:normAutofit/>
          </a:bodyPr>
          <a:lstStyle>
            <a:lvl1pPr marL="0" indent="0" algn="r">
              <a:buNone/>
              <a:defRPr sz="2400" b="0">
                <a:solidFill>
                  <a:schemeClr val="bg1"/>
                </a:solidFill>
                <a:latin typeface="+mj-lt"/>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ECD19FB2-3AAB-4D03-B13A-2960828C78E3}" type="datetimeFigureOut">
              <a:rPr lang="en-US" dirty="0"/>
              <a:t>10/15/2019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pic>
        <p:nvPicPr>
          <p:cNvPr id="10" name="Picture 4">
            <a:extLst>
              <a:ext uri="{FF2B5EF4-FFF2-40B4-BE49-F238E27FC236}">
                <a16:creationId xmlns:a16="http://schemas.microsoft.com/office/drawing/2014/main" id="{0DF8215A-3C9D-4FD5-B807-257572504D29}"/>
              </a:ext>
            </a:extLst>
          </p:cNvPr>
          <p:cNvPicPr>
            <a:picLocks noChangeAspect="1"/>
          </p:cNvPicPr>
          <p:nvPr userDrawn="1"/>
        </p:nvPicPr>
        <p:blipFill>
          <a:blip r:embed="rId2"/>
          <a:stretch>
            <a:fillRect/>
          </a:stretch>
        </p:blipFill>
        <p:spPr>
          <a:xfrm>
            <a:off x="7725398" y="1"/>
            <a:ext cx="1418602" cy="1042104"/>
          </a:xfrm>
          <a:prstGeom prst="rect">
            <a:avLst/>
          </a:prstGeom>
        </p:spPr>
      </p:pic>
    </p:spTree>
    <p:extLst>
      <p:ext uri="{BB962C8B-B14F-4D97-AF65-F5344CB8AC3E}">
        <p14:creationId xmlns:p14="http://schemas.microsoft.com/office/powerpoint/2010/main" val="244174844"/>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367161"/>
            <a:ext cx="7886700" cy="819355"/>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29841" y="987426"/>
            <a:ext cx="7886700" cy="3379735"/>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629841" y="5186516"/>
            <a:ext cx="7885509" cy="682472"/>
          </a:xfrm>
        </p:spPr>
        <p:txBody>
          <a:bodyPr/>
          <a:lstStyle>
            <a:lvl1pPr marL="0" indent="0">
              <a:buNone/>
              <a:defRPr sz="12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1B80C674-7DFC-42FE-B9CD-82963CDB1557}" type="datetimeFigureOut">
              <a:rPr lang="en-US" dirty="0"/>
              <a:t>10/15/2019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1165174883"/>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5"/>
            <a:ext cx="7886700" cy="3534344"/>
          </a:xfrm>
        </p:spPr>
        <p:txBody>
          <a:bodyPr anchor="ctr"/>
          <a:lstStyle>
            <a:lvl1pPr>
              <a:defRPr sz="2400"/>
            </a:lvl1pPr>
          </a:lstStyle>
          <a:p>
            <a:r>
              <a:rPr lang="en-US"/>
              <a:t>Click to edit Master title style</a:t>
            </a:r>
            <a:endParaRPr lang="en-US" dirty="0"/>
          </a:p>
        </p:txBody>
      </p:sp>
      <p:sp>
        <p:nvSpPr>
          <p:cNvPr id="4" name="Text Placeholder 3"/>
          <p:cNvSpPr>
            <a:spLocks noGrp="1"/>
          </p:cNvSpPr>
          <p:nvPr>
            <p:ph type="body" sz="half" idx="2"/>
          </p:nvPr>
        </p:nvSpPr>
        <p:spPr>
          <a:xfrm>
            <a:off x="629841" y="4489399"/>
            <a:ext cx="7885509" cy="1501826"/>
          </a:xfrm>
        </p:spPr>
        <p:txBody>
          <a:bodyPr anchor="ct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2076456F-F47D-4F25-8053-2A695DA0CA7D}" type="datetimeFigureOut">
              <a:rPr lang="en-US" dirty="0"/>
              <a:t>10/15/2019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2854096161"/>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84659" y="365125"/>
            <a:ext cx="6977064" cy="2992904"/>
          </a:xfrm>
        </p:spPr>
        <p:txBody>
          <a:bodyPr anchor="ctr"/>
          <a:lstStyle>
            <a:lvl1pPr>
              <a:defRPr sz="3300"/>
            </a:lvl1pPr>
          </a:lstStyle>
          <a:p>
            <a:r>
              <a:rPr lang="en-US"/>
              <a:t>Click to edit Master title style</a:t>
            </a:r>
            <a:endParaRPr lang="en-US" dirty="0"/>
          </a:p>
        </p:txBody>
      </p:sp>
      <p:sp>
        <p:nvSpPr>
          <p:cNvPr id="12" name="Text Placeholder 3"/>
          <p:cNvSpPr>
            <a:spLocks noGrp="1"/>
          </p:cNvSpPr>
          <p:nvPr>
            <p:ph type="body" sz="half" idx="13"/>
          </p:nvPr>
        </p:nvSpPr>
        <p:spPr>
          <a:xfrm>
            <a:off x="1290484" y="3365557"/>
            <a:ext cx="6564224" cy="548968"/>
          </a:xfrm>
        </p:spPr>
        <p:txBody>
          <a:bodyPr anchor="t">
            <a:normAutofit/>
          </a:bodyPr>
          <a:lstStyle>
            <a:lvl1pPr marL="0" indent="0">
              <a:buNone/>
              <a:defRPr sz="105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4" name="Text Placeholder 3"/>
          <p:cNvSpPr>
            <a:spLocks noGrp="1"/>
          </p:cNvSpPr>
          <p:nvPr>
            <p:ph type="body" sz="half" idx="2"/>
          </p:nvPr>
        </p:nvSpPr>
        <p:spPr>
          <a:xfrm>
            <a:off x="628650" y="4501729"/>
            <a:ext cx="7884318" cy="1489496"/>
          </a:xfrm>
        </p:spPr>
        <p:txBody>
          <a:bodyPr anchor="ctr">
            <a:normAutofit/>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5D6C7379-69CC-4837-9905-BEBA22830C8A}" type="datetimeFigureOut">
              <a:rPr lang="en-US" dirty="0"/>
              <a:t>10/15/2019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
        <p:nvSpPr>
          <p:cNvPr id="9" name="TextBox 8"/>
          <p:cNvSpPr txBox="1"/>
          <p:nvPr/>
        </p:nvSpPr>
        <p:spPr>
          <a:xfrm>
            <a:off x="833283" y="786824"/>
            <a:ext cx="457200" cy="584776"/>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6000" dirty="0">
                <a:solidFill>
                  <a:schemeClr val="tx1"/>
                </a:solidFill>
                <a:effectLst/>
              </a:rPr>
              <a:t>“</a:t>
            </a:r>
          </a:p>
        </p:txBody>
      </p:sp>
      <p:sp>
        <p:nvSpPr>
          <p:cNvPr id="10" name="TextBox 9"/>
          <p:cNvSpPr txBox="1"/>
          <p:nvPr/>
        </p:nvSpPr>
        <p:spPr>
          <a:xfrm>
            <a:off x="7828359" y="2743200"/>
            <a:ext cx="457200" cy="584776"/>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6000" dirty="0">
                <a:solidFill>
                  <a:schemeClr val="tx1"/>
                </a:solidFill>
                <a:effectLst/>
              </a:rPr>
              <a:t>”</a:t>
            </a:r>
          </a:p>
        </p:txBody>
      </p:sp>
    </p:spTree>
    <p:extLst>
      <p:ext uri="{BB962C8B-B14F-4D97-AF65-F5344CB8AC3E}">
        <p14:creationId xmlns:p14="http://schemas.microsoft.com/office/powerpoint/2010/main" val="3114429172"/>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29841" y="2326968"/>
            <a:ext cx="7886700" cy="2511835"/>
          </a:xfrm>
        </p:spPr>
        <p:txBody>
          <a:bodyPr anchor="b">
            <a:normAutofit/>
          </a:bodyPr>
          <a:lstStyle>
            <a:lvl1pPr>
              <a:defRPr sz="4050"/>
            </a:lvl1pPr>
          </a:lstStyle>
          <a:p>
            <a:r>
              <a:rPr lang="en-US"/>
              <a:t>Click to edit Master title style</a:t>
            </a:r>
            <a:endParaRPr lang="en-US" dirty="0"/>
          </a:p>
        </p:txBody>
      </p:sp>
      <p:sp>
        <p:nvSpPr>
          <p:cNvPr id="4" name="Text Placeholder 3"/>
          <p:cNvSpPr>
            <a:spLocks noGrp="1"/>
          </p:cNvSpPr>
          <p:nvPr>
            <p:ph type="body" sz="half" idx="2"/>
          </p:nvPr>
        </p:nvSpPr>
        <p:spPr>
          <a:xfrm>
            <a:off x="629841" y="4850581"/>
            <a:ext cx="7885509" cy="1140644"/>
          </a:xfrm>
        </p:spPr>
        <p:txBody>
          <a:bodyPr anchor="t"/>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49EB8B7E-8AEE-4F10-BFEE-C999AD004D36}" type="datetimeFigureOut">
              <a:rPr lang="en-US" dirty="0"/>
              <a:t>10/15/2019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2005419894"/>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628650" y="365126"/>
            <a:ext cx="7886700" cy="1325563"/>
          </a:xfrm>
        </p:spPr>
        <p:txBody>
          <a:bodyPr/>
          <a:lstStyle/>
          <a:p>
            <a:r>
              <a:rPr lang="en-US"/>
              <a:t>Click to edit Master title style</a:t>
            </a:r>
            <a:endParaRPr lang="en-US" dirty="0"/>
          </a:p>
        </p:txBody>
      </p:sp>
      <p:sp>
        <p:nvSpPr>
          <p:cNvPr id="7" name="Text Placeholder 2"/>
          <p:cNvSpPr>
            <a:spLocks noGrp="1"/>
          </p:cNvSpPr>
          <p:nvPr>
            <p:ph type="body" idx="1"/>
          </p:nvPr>
        </p:nvSpPr>
        <p:spPr>
          <a:xfrm>
            <a:off x="1002961" y="1885950"/>
            <a:ext cx="2210150" cy="576262"/>
          </a:xfrm>
        </p:spPr>
        <p:txBody>
          <a:bodyPr anchor="b">
            <a:noAutofit/>
          </a:bodyPr>
          <a:lstStyle>
            <a:lvl1pPr marL="0" indent="0">
              <a:buNone/>
              <a:defRPr sz="18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8" name="Text Placeholder 3"/>
          <p:cNvSpPr>
            <a:spLocks noGrp="1"/>
          </p:cNvSpPr>
          <p:nvPr>
            <p:ph type="body" sz="half" idx="15"/>
          </p:nvPr>
        </p:nvSpPr>
        <p:spPr>
          <a:xfrm>
            <a:off x="1017598" y="2571750"/>
            <a:ext cx="2195513" cy="3589338"/>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9" name="Text Placeholder 4"/>
          <p:cNvSpPr>
            <a:spLocks noGrp="1"/>
          </p:cNvSpPr>
          <p:nvPr>
            <p:ph type="body" sz="quarter" idx="3"/>
          </p:nvPr>
        </p:nvSpPr>
        <p:spPr>
          <a:xfrm>
            <a:off x="3440996" y="1885950"/>
            <a:ext cx="2202181" cy="576262"/>
          </a:xfrm>
        </p:spPr>
        <p:txBody>
          <a:bodyPr vert="horz" lIns="91440" tIns="45720" rIns="91440" bIns="45720" rtlCol="0" anchor="b">
            <a:noAutofit/>
          </a:bodyPr>
          <a:lstStyle>
            <a:lvl1pPr>
              <a:buNone/>
              <a:defRPr lang="en-US" sz="18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Edit Master text styles</a:t>
            </a:r>
          </a:p>
        </p:txBody>
      </p:sp>
      <p:sp>
        <p:nvSpPr>
          <p:cNvPr id="10" name="Text Placeholder 3"/>
          <p:cNvSpPr>
            <a:spLocks noGrp="1"/>
          </p:cNvSpPr>
          <p:nvPr>
            <p:ph type="body" sz="half" idx="16"/>
          </p:nvPr>
        </p:nvSpPr>
        <p:spPr>
          <a:xfrm>
            <a:off x="3433081" y="2571750"/>
            <a:ext cx="2210096" cy="3589338"/>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11" name="Text Placeholder 4"/>
          <p:cNvSpPr>
            <a:spLocks noGrp="1"/>
          </p:cNvSpPr>
          <p:nvPr>
            <p:ph type="body" sz="quarter" idx="13"/>
          </p:nvPr>
        </p:nvSpPr>
        <p:spPr>
          <a:xfrm>
            <a:off x="5871777" y="1885950"/>
            <a:ext cx="2199085" cy="576262"/>
          </a:xfrm>
        </p:spPr>
        <p:txBody>
          <a:bodyPr vert="horz" lIns="91440" tIns="45720" rIns="91440" bIns="45720" rtlCol="0" anchor="b">
            <a:noAutofit/>
          </a:bodyPr>
          <a:lstStyle>
            <a:lvl1pPr>
              <a:buNone/>
              <a:defRPr lang="en-US" sz="1800" b="0" dirty="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Edit Master text styles</a:t>
            </a:r>
          </a:p>
        </p:txBody>
      </p:sp>
      <p:sp>
        <p:nvSpPr>
          <p:cNvPr id="12" name="Text Placeholder 3"/>
          <p:cNvSpPr>
            <a:spLocks noGrp="1"/>
          </p:cNvSpPr>
          <p:nvPr>
            <p:ph type="body" sz="half" idx="17"/>
          </p:nvPr>
        </p:nvSpPr>
        <p:spPr>
          <a:xfrm>
            <a:off x="5871777" y="2571750"/>
            <a:ext cx="2199085" cy="3589338"/>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3" name="Date Placeholder 2"/>
          <p:cNvSpPr>
            <a:spLocks noGrp="1"/>
          </p:cNvSpPr>
          <p:nvPr>
            <p:ph type="dt" sz="half" idx="10"/>
          </p:nvPr>
        </p:nvSpPr>
        <p:spPr/>
        <p:txBody>
          <a:bodyPr/>
          <a:lstStyle/>
          <a:p>
            <a:fld id="{8668F3F9-58BC-440B-B37B-805B9055EF92}" type="datetimeFigureOut">
              <a:rPr lang="en-US" dirty="0"/>
              <a:t>10/15/2019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3423781746"/>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628650" y="365126"/>
            <a:ext cx="7886700" cy="1325563"/>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99064" y="4297503"/>
            <a:ext cx="2205038" cy="576262"/>
          </a:xfrm>
        </p:spPr>
        <p:txBody>
          <a:bodyPr anchor="b">
            <a:noAutofit/>
          </a:bodyPr>
          <a:lstStyle>
            <a:lvl1pPr marL="0" indent="0">
              <a:buNone/>
              <a:defRPr sz="18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20" name="Picture Placeholder 2"/>
          <p:cNvSpPr>
            <a:spLocks noGrp="1" noChangeAspect="1"/>
          </p:cNvSpPr>
          <p:nvPr>
            <p:ph type="pic" idx="15"/>
          </p:nvPr>
        </p:nvSpPr>
        <p:spPr>
          <a:xfrm>
            <a:off x="999064" y="2256354"/>
            <a:ext cx="2205038"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1" name="Text Placeholder 3"/>
          <p:cNvSpPr>
            <a:spLocks noGrp="1"/>
          </p:cNvSpPr>
          <p:nvPr>
            <p:ph type="body" sz="half" idx="18"/>
          </p:nvPr>
        </p:nvSpPr>
        <p:spPr>
          <a:xfrm>
            <a:off x="999064" y="4873766"/>
            <a:ext cx="2205038" cy="659189"/>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22" name="Text Placeholder 4"/>
          <p:cNvSpPr>
            <a:spLocks noGrp="1"/>
          </p:cNvSpPr>
          <p:nvPr>
            <p:ph type="body" sz="quarter" idx="3"/>
          </p:nvPr>
        </p:nvSpPr>
        <p:spPr>
          <a:xfrm>
            <a:off x="3426748" y="4297503"/>
            <a:ext cx="2197894" cy="576262"/>
          </a:xfrm>
        </p:spPr>
        <p:txBody>
          <a:bodyPr anchor="b">
            <a:noAutofit/>
          </a:bodyPr>
          <a:lstStyle>
            <a:lvl1pPr marL="0" indent="0">
              <a:buNone/>
              <a:defRPr sz="18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23" name="Picture Placeholder 2"/>
          <p:cNvSpPr>
            <a:spLocks noGrp="1" noChangeAspect="1"/>
          </p:cNvSpPr>
          <p:nvPr>
            <p:ph type="pic" idx="21"/>
          </p:nvPr>
        </p:nvSpPr>
        <p:spPr>
          <a:xfrm>
            <a:off x="3426747" y="2256354"/>
            <a:ext cx="2197894"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4" name="Text Placeholder 3"/>
          <p:cNvSpPr>
            <a:spLocks noGrp="1"/>
          </p:cNvSpPr>
          <p:nvPr>
            <p:ph type="body" sz="half" idx="19"/>
          </p:nvPr>
        </p:nvSpPr>
        <p:spPr>
          <a:xfrm>
            <a:off x="3425733" y="4873765"/>
            <a:ext cx="2200805" cy="659189"/>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25" name="Text Placeholder 4"/>
          <p:cNvSpPr>
            <a:spLocks noGrp="1"/>
          </p:cNvSpPr>
          <p:nvPr>
            <p:ph type="body" sz="quarter" idx="13"/>
          </p:nvPr>
        </p:nvSpPr>
        <p:spPr>
          <a:xfrm>
            <a:off x="5853242" y="4297503"/>
            <a:ext cx="2199085" cy="576262"/>
          </a:xfrm>
        </p:spPr>
        <p:txBody>
          <a:bodyPr anchor="b">
            <a:noAutofit/>
          </a:bodyPr>
          <a:lstStyle>
            <a:lvl1pPr marL="0" indent="0">
              <a:buNone/>
              <a:defRPr sz="18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26" name="Picture Placeholder 2"/>
          <p:cNvSpPr>
            <a:spLocks noGrp="1" noChangeAspect="1"/>
          </p:cNvSpPr>
          <p:nvPr>
            <p:ph type="pic" idx="22"/>
          </p:nvPr>
        </p:nvSpPr>
        <p:spPr>
          <a:xfrm>
            <a:off x="5853241" y="2256354"/>
            <a:ext cx="219908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7" name="Text Placeholder 3"/>
          <p:cNvSpPr>
            <a:spLocks noGrp="1"/>
          </p:cNvSpPr>
          <p:nvPr>
            <p:ph type="body" sz="half" idx="20"/>
          </p:nvPr>
        </p:nvSpPr>
        <p:spPr>
          <a:xfrm>
            <a:off x="5853148" y="4873763"/>
            <a:ext cx="2201998" cy="659189"/>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3" name="Date Placeholder 2"/>
          <p:cNvSpPr>
            <a:spLocks noGrp="1"/>
          </p:cNvSpPr>
          <p:nvPr>
            <p:ph type="dt" sz="half" idx="10"/>
          </p:nvPr>
        </p:nvSpPr>
        <p:spPr/>
        <p:txBody>
          <a:bodyPr/>
          <a:lstStyle/>
          <a:p>
            <a:fld id="{0D5A53AF-48EA-489D-8260-9DCAB666386A}" type="datetimeFigureOut">
              <a:rPr lang="en-US" dirty="0"/>
              <a:t>10/15/2019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3729863517"/>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DED02AE-B9A4-47BD-AF8E-97E16144138B}" type="datetimeFigureOut">
              <a:rPr lang="en-US" dirty="0"/>
              <a:t>10/15/2019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2617461053"/>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F0FD78B-DB02-4362-BCDC-98A55456977C}" type="datetimeFigureOut">
              <a:rPr lang="en-US" dirty="0"/>
              <a:t>10/15/2019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1162800274"/>
      </p:ext>
    </p:extLst>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7"/>
        <p:cNvGrpSpPr/>
        <p:nvPr/>
      </p:nvGrpSpPr>
      <p:grpSpPr>
        <a:xfrm>
          <a:off x="0" y="0"/>
          <a:ext cx="0" cy="0"/>
          <a:chOff x="0" y="0"/>
          <a:chExt cx="0" cy="0"/>
        </a:xfrm>
      </p:grpSpPr>
      <p:sp>
        <p:nvSpPr>
          <p:cNvPr id="18" name="Google Shape;18;p4"/>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9" name="Google Shape;19;p4"/>
          <p:cNvSpPr txBox="1">
            <a:spLocks noGrp="1"/>
          </p:cNvSpPr>
          <p:nvPr>
            <p:ph type="body" idx="1"/>
          </p:nvPr>
        </p:nvSpPr>
        <p:spPr>
          <a:xfrm>
            <a:off x="311700" y="1536633"/>
            <a:ext cx="8520600" cy="4555200"/>
          </a:xfrm>
          <a:prstGeom prst="rect">
            <a:avLst/>
          </a:prstGeom>
        </p:spPr>
        <p:txBody>
          <a:bodyPr spcFirstLastPara="1" wrap="square" lIns="91425" tIns="91425" rIns="91425" bIns="91425" anchor="t" anchorCtr="0"/>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20" name="Google Shape;20;p4"/>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42603556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 Top">
  <p:cSld name="Title - Top">
    <p:spTree>
      <p:nvGrpSpPr>
        <p:cNvPr id="1" name="Shape 51"/>
        <p:cNvGrpSpPr/>
        <p:nvPr/>
      </p:nvGrpSpPr>
      <p:grpSpPr>
        <a:xfrm>
          <a:off x="0" y="0"/>
          <a:ext cx="0" cy="0"/>
          <a:chOff x="0" y="0"/>
          <a:chExt cx="0" cy="0"/>
        </a:xfrm>
      </p:grpSpPr>
      <p:sp>
        <p:nvSpPr>
          <p:cNvPr id="52" name="Google Shape;52;p13"/>
          <p:cNvSpPr txBox="1">
            <a:spLocks noGrp="1"/>
          </p:cNvSpPr>
          <p:nvPr>
            <p:ph type="title"/>
          </p:nvPr>
        </p:nvSpPr>
        <p:spPr>
          <a:xfrm>
            <a:off x="401836" y="232172"/>
            <a:ext cx="8340300" cy="982200"/>
          </a:xfrm>
          <a:prstGeom prst="rect">
            <a:avLst/>
          </a:prstGeom>
          <a:noFill/>
          <a:ln>
            <a:noFill/>
          </a:ln>
        </p:spPr>
        <p:txBody>
          <a:bodyPr spcFirstLastPara="1" wrap="square" lIns="35725" tIns="35725" rIns="35725" bIns="35725" anchor="b" anchorCtr="0"/>
          <a:lstStyle>
            <a:lvl1pPr lvl="0" algn="l" rtl="0">
              <a:lnSpc>
                <a:spcPct val="100000"/>
              </a:lnSpc>
              <a:spcBef>
                <a:spcPts val="0"/>
              </a:spcBef>
              <a:spcAft>
                <a:spcPts val="0"/>
              </a:spcAft>
              <a:buClr>
                <a:srgbClr val="000000"/>
              </a:buClr>
              <a:buSzPts val="1300"/>
              <a:buNone/>
              <a:defRPr/>
            </a:lvl1pPr>
            <a:lvl2pPr lvl="1" algn="l" rtl="0">
              <a:lnSpc>
                <a:spcPct val="100000"/>
              </a:lnSpc>
              <a:spcBef>
                <a:spcPts val="0"/>
              </a:spcBef>
              <a:spcAft>
                <a:spcPts val="0"/>
              </a:spcAft>
              <a:buClr>
                <a:srgbClr val="000000"/>
              </a:buClr>
              <a:buSzPts val="1300"/>
              <a:buNone/>
              <a:defRPr/>
            </a:lvl2pPr>
            <a:lvl3pPr lvl="2" algn="l" rtl="0">
              <a:lnSpc>
                <a:spcPct val="100000"/>
              </a:lnSpc>
              <a:spcBef>
                <a:spcPts val="0"/>
              </a:spcBef>
              <a:spcAft>
                <a:spcPts val="0"/>
              </a:spcAft>
              <a:buClr>
                <a:srgbClr val="000000"/>
              </a:buClr>
              <a:buSzPts val="1300"/>
              <a:buNone/>
              <a:defRPr/>
            </a:lvl3pPr>
            <a:lvl4pPr lvl="3" algn="l" rtl="0">
              <a:lnSpc>
                <a:spcPct val="100000"/>
              </a:lnSpc>
              <a:spcBef>
                <a:spcPts val="0"/>
              </a:spcBef>
              <a:spcAft>
                <a:spcPts val="0"/>
              </a:spcAft>
              <a:buClr>
                <a:srgbClr val="000000"/>
              </a:buClr>
              <a:buSzPts val="1300"/>
              <a:buNone/>
              <a:defRPr/>
            </a:lvl4pPr>
            <a:lvl5pPr lvl="4" algn="l" rtl="0">
              <a:lnSpc>
                <a:spcPct val="100000"/>
              </a:lnSpc>
              <a:spcBef>
                <a:spcPts val="0"/>
              </a:spcBef>
              <a:spcAft>
                <a:spcPts val="0"/>
              </a:spcAft>
              <a:buClr>
                <a:srgbClr val="000000"/>
              </a:buClr>
              <a:buSzPts val="1300"/>
              <a:buNone/>
              <a:defRPr/>
            </a:lvl5pPr>
            <a:lvl6pPr lvl="5" algn="l" rtl="0">
              <a:lnSpc>
                <a:spcPct val="100000"/>
              </a:lnSpc>
              <a:spcBef>
                <a:spcPts val="0"/>
              </a:spcBef>
              <a:spcAft>
                <a:spcPts val="0"/>
              </a:spcAft>
              <a:buClr>
                <a:srgbClr val="000000"/>
              </a:buClr>
              <a:buSzPts val="1300"/>
              <a:buNone/>
              <a:defRPr/>
            </a:lvl6pPr>
            <a:lvl7pPr lvl="6" algn="l" rtl="0">
              <a:lnSpc>
                <a:spcPct val="100000"/>
              </a:lnSpc>
              <a:spcBef>
                <a:spcPts val="0"/>
              </a:spcBef>
              <a:spcAft>
                <a:spcPts val="0"/>
              </a:spcAft>
              <a:buClr>
                <a:srgbClr val="000000"/>
              </a:buClr>
              <a:buSzPts val="1300"/>
              <a:buNone/>
              <a:defRPr/>
            </a:lvl7pPr>
            <a:lvl8pPr lvl="7" algn="l" rtl="0">
              <a:lnSpc>
                <a:spcPct val="100000"/>
              </a:lnSpc>
              <a:spcBef>
                <a:spcPts val="0"/>
              </a:spcBef>
              <a:spcAft>
                <a:spcPts val="0"/>
              </a:spcAft>
              <a:buClr>
                <a:srgbClr val="000000"/>
              </a:buClr>
              <a:buSzPts val="1300"/>
              <a:buNone/>
              <a:defRPr/>
            </a:lvl8pPr>
            <a:lvl9pPr lvl="8" algn="l" rtl="0">
              <a:lnSpc>
                <a:spcPct val="100000"/>
              </a:lnSpc>
              <a:spcBef>
                <a:spcPts val="0"/>
              </a:spcBef>
              <a:spcAft>
                <a:spcPts val="0"/>
              </a:spcAft>
              <a:buClr>
                <a:srgbClr val="000000"/>
              </a:buClr>
              <a:buSzPts val="1300"/>
              <a:buNone/>
              <a:defRPr/>
            </a:lvl9pPr>
          </a:lstStyle>
          <a:p>
            <a:endParaRPr/>
          </a:p>
        </p:txBody>
      </p:sp>
      <p:sp>
        <p:nvSpPr>
          <p:cNvPr id="53" name="Google Shape;53;p13"/>
          <p:cNvSpPr txBox="1">
            <a:spLocks noGrp="1"/>
          </p:cNvSpPr>
          <p:nvPr>
            <p:ph type="sldNum" idx="12"/>
          </p:nvPr>
        </p:nvSpPr>
        <p:spPr>
          <a:xfrm>
            <a:off x="8626078" y="6465094"/>
            <a:ext cx="219300" cy="210600"/>
          </a:xfrm>
          <a:prstGeom prst="rect">
            <a:avLst/>
          </a:prstGeom>
          <a:noFill/>
          <a:ln>
            <a:noFill/>
          </a:ln>
        </p:spPr>
        <p:txBody>
          <a:bodyPr spcFirstLastPara="1" wrap="square" lIns="35725" tIns="35725" rIns="35725" bIns="35725" anchor="t" anchorCtr="0">
            <a:noAutofit/>
          </a:bodyPr>
          <a:lstStyle>
            <a:lvl1pPr marL="0" lvl="0" indent="0" algn="r" rtl="0">
              <a:lnSpc>
                <a:spcPct val="100000"/>
              </a:lnSpc>
              <a:spcBef>
                <a:spcPts val="0"/>
              </a:spcBef>
              <a:spcAft>
                <a:spcPts val="0"/>
              </a:spcAft>
              <a:buClr>
                <a:srgbClr val="000000"/>
              </a:buClr>
              <a:buSzPts val="1000"/>
              <a:buFont typeface="Helvetica Neue"/>
              <a:buNone/>
              <a:defRPr sz="1000">
                <a:latin typeface="Helvetica Neue"/>
                <a:ea typeface="Helvetica Neue"/>
                <a:cs typeface="Helvetica Neue"/>
                <a:sym typeface="Helvetica Neue"/>
              </a:defRPr>
            </a:lvl1pPr>
            <a:lvl2pPr marL="0" lvl="1" indent="0" algn="r" rtl="0">
              <a:lnSpc>
                <a:spcPct val="100000"/>
              </a:lnSpc>
              <a:spcBef>
                <a:spcPts val="0"/>
              </a:spcBef>
              <a:spcAft>
                <a:spcPts val="0"/>
              </a:spcAft>
              <a:buClr>
                <a:srgbClr val="000000"/>
              </a:buClr>
              <a:buSzPts val="1000"/>
              <a:buFont typeface="Helvetica Neue"/>
              <a:buNone/>
              <a:defRPr sz="1000">
                <a:latin typeface="Helvetica Neue"/>
                <a:ea typeface="Helvetica Neue"/>
                <a:cs typeface="Helvetica Neue"/>
                <a:sym typeface="Helvetica Neue"/>
              </a:defRPr>
            </a:lvl2pPr>
            <a:lvl3pPr marL="0" lvl="2" indent="0" algn="r" rtl="0">
              <a:lnSpc>
                <a:spcPct val="100000"/>
              </a:lnSpc>
              <a:spcBef>
                <a:spcPts val="0"/>
              </a:spcBef>
              <a:spcAft>
                <a:spcPts val="0"/>
              </a:spcAft>
              <a:buClr>
                <a:srgbClr val="000000"/>
              </a:buClr>
              <a:buSzPts val="1000"/>
              <a:buFont typeface="Helvetica Neue"/>
              <a:buNone/>
              <a:defRPr sz="1000">
                <a:latin typeface="Helvetica Neue"/>
                <a:ea typeface="Helvetica Neue"/>
                <a:cs typeface="Helvetica Neue"/>
                <a:sym typeface="Helvetica Neue"/>
              </a:defRPr>
            </a:lvl3pPr>
            <a:lvl4pPr marL="0" lvl="3" indent="0" algn="r" rtl="0">
              <a:lnSpc>
                <a:spcPct val="100000"/>
              </a:lnSpc>
              <a:spcBef>
                <a:spcPts val="0"/>
              </a:spcBef>
              <a:spcAft>
                <a:spcPts val="0"/>
              </a:spcAft>
              <a:buClr>
                <a:srgbClr val="000000"/>
              </a:buClr>
              <a:buSzPts val="1000"/>
              <a:buFont typeface="Helvetica Neue"/>
              <a:buNone/>
              <a:defRPr sz="1000">
                <a:latin typeface="Helvetica Neue"/>
                <a:ea typeface="Helvetica Neue"/>
                <a:cs typeface="Helvetica Neue"/>
                <a:sym typeface="Helvetica Neue"/>
              </a:defRPr>
            </a:lvl4pPr>
            <a:lvl5pPr marL="0" lvl="4" indent="0" algn="r" rtl="0">
              <a:lnSpc>
                <a:spcPct val="100000"/>
              </a:lnSpc>
              <a:spcBef>
                <a:spcPts val="0"/>
              </a:spcBef>
              <a:spcAft>
                <a:spcPts val="0"/>
              </a:spcAft>
              <a:buClr>
                <a:srgbClr val="000000"/>
              </a:buClr>
              <a:buSzPts val="1000"/>
              <a:buFont typeface="Helvetica Neue"/>
              <a:buNone/>
              <a:defRPr sz="1000">
                <a:latin typeface="Helvetica Neue"/>
                <a:ea typeface="Helvetica Neue"/>
                <a:cs typeface="Helvetica Neue"/>
                <a:sym typeface="Helvetica Neue"/>
              </a:defRPr>
            </a:lvl5pPr>
            <a:lvl6pPr marL="0" lvl="5" indent="0" algn="r" rtl="0">
              <a:lnSpc>
                <a:spcPct val="100000"/>
              </a:lnSpc>
              <a:spcBef>
                <a:spcPts val="0"/>
              </a:spcBef>
              <a:spcAft>
                <a:spcPts val="0"/>
              </a:spcAft>
              <a:buClr>
                <a:srgbClr val="000000"/>
              </a:buClr>
              <a:buSzPts val="1000"/>
              <a:buFont typeface="Helvetica Neue"/>
              <a:buNone/>
              <a:defRPr sz="1000">
                <a:latin typeface="Helvetica Neue"/>
                <a:ea typeface="Helvetica Neue"/>
                <a:cs typeface="Helvetica Neue"/>
                <a:sym typeface="Helvetica Neue"/>
              </a:defRPr>
            </a:lvl6pPr>
            <a:lvl7pPr marL="0" lvl="6" indent="0" algn="r" rtl="0">
              <a:lnSpc>
                <a:spcPct val="100000"/>
              </a:lnSpc>
              <a:spcBef>
                <a:spcPts val="0"/>
              </a:spcBef>
              <a:spcAft>
                <a:spcPts val="0"/>
              </a:spcAft>
              <a:buClr>
                <a:srgbClr val="000000"/>
              </a:buClr>
              <a:buSzPts val="1000"/>
              <a:buFont typeface="Helvetica Neue"/>
              <a:buNone/>
              <a:defRPr sz="1000">
                <a:latin typeface="Helvetica Neue"/>
                <a:ea typeface="Helvetica Neue"/>
                <a:cs typeface="Helvetica Neue"/>
                <a:sym typeface="Helvetica Neue"/>
              </a:defRPr>
            </a:lvl7pPr>
            <a:lvl8pPr marL="0" lvl="7" indent="0" algn="r" rtl="0">
              <a:lnSpc>
                <a:spcPct val="100000"/>
              </a:lnSpc>
              <a:spcBef>
                <a:spcPts val="0"/>
              </a:spcBef>
              <a:spcAft>
                <a:spcPts val="0"/>
              </a:spcAft>
              <a:buClr>
                <a:srgbClr val="000000"/>
              </a:buClr>
              <a:buSzPts val="1000"/>
              <a:buFont typeface="Helvetica Neue"/>
              <a:buNone/>
              <a:defRPr sz="1000">
                <a:latin typeface="Helvetica Neue"/>
                <a:ea typeface="Helvetica Neue"/>
                <a:cs typeface="Helvetica Neue"/>
                <a:sym typeface="Helvetica Neue"/>
              </a:defRPr>
            </a:lvl8pPr>
            <a:lvl9pPr marL="0" lvl="8" indent="0" algn="r" rtl="0">
              <a:lnSpc>
                <a:spcPct val="100000"/>
              </a:lnSpc>
              <a:spcBef>
                <a:spcPts val="0"/>
              </a:spcBef>
              <a:spcAft>
                <a:spcPts val="0"/>
              </a:spcAft>
              <a:buClr>
                <a:srgbClr val="000000"/>
              </a:buClr>
              <a:buSzPts val="1000"/>
              <a:buFont typeface="Helvetica Neue"/>
              <a:buNone/>
              <a:defRPr sz="1000">
                <a:latin typeface="Helvetica Neue"/>
                <a:ea typeface="Helvetica Neue"/>
                <a:cs typeface="Helvetica Neue"/>
                <a:sym typeface="Helvetica Neue"/>
              </a:defRPr>
            </a:lvl9pPr>
          </a:lstStyle>
          <a:p>
            <a:pPr marL="0" lvl="0" indent="0" algn="r" rtl="0">
              <a:spcBef>
                <a:spcPts val="0"/>
              </a:spcBef>
              <a:spcAft>
                <a:spcPts val="0"/>
              </a:spcAft>
              <a:buNone/>
            </a:pPr>
            <a:fld id="{00000000-1234-1234-1234-123412341234}" type="slidenum">
              <a:rPr lang="en-GB"/>
              <a:t>‹#›</a:t>
            </a:fld>
            <a:endParaRPr>
              <a:latin typeface="Arial"/>
              <a:ea typeface="Arial"/>
              <a:cs typeface="Arial"/>
              <a:sym typeface="Arial"/>
            </a:endParaRPr>
          </a:p>
        </p:txBody>
      </p:sp>
    </p:spTree>
    <p:extLst>
      <p:ext uri="{BB962C8B-B14F-4D97-AF65-F5344CB8AC3E}">
        <p14:creationId xmlns:p14="http://schemas.microsoft.com/office/powerpoint/2010/main" val="7746190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8"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9916976-5D93-46E4-A98A-FAD63E4D0EA8}" type="datetimeFigureOut">
              <a:rPr lang="en-US" dirty="0"/>
              <a:t>10/15/2019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1555026134"/>
      </p:ext>
    </p:extLst>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mp; Bullets">
  <p:cSld name="Title &amp; Bullets">
    <p:spTree>
      <p:nvGrpSpPr>
        <p:cNvPr id="1" name="Shape 116"/>
        <p:cNvGrpSpPr/>
        <p:nvPr/>
      </p:nvGrpSpPr>
      <p:grpSpPr>
        <a:xfrm>
          <a:off x="0" y="0"/>
          <a:ext cx="0" cy="0"/>
          <a:chOff x="0" y="0"/>
          <a:chExt cx="0" cy="0"/>
        </a:xfrm>
      </p:grpSpPr>
      <p:sp>
        <p:nvSpPr>
          <p:cNvPr id="117" name="Google Shape;117;p31"/>
          <p:cNvSpPr txBox="1">
            <a:spLocks noGrp="1"/>
          </p:cNvSpPr>
          <p:nvPr>
            <p:ph type="title"/>
          </p:nvPr>
        </p:nvSpPr>
        <p:spPr>
          <a:xfrm>
            <a:off x="401836" y="232172"/>
            <a:ext cx="8340300" cy="982200"/>
          </a:xfrm>
          <a:prstGeom prst="rect">
            <a:avLst/>
          </a:prstGeom>
          <a:noFill/>
          <a:ln>
            <a:noFill/>
          </a:ln>
        </p:spPr>
        <p:txBody>
          <a:bodyPr spcFirstLastPara="1" wrap="square" lIns="35725" tIns="35725" rIns="35725" bIns="35725" anchor="b" anchorCtr="0"/>
          <a:lstStyle>
            <a:lvl1pPr lvl="0" algn="l" rtl="0">
              <a:lnSpc>
                <a:spcPct val="100000"/>
              </a:lnSpc>
              <a:spcBef>
                <a:spcPts val="0"/>
              </a:spcBef>
              <a:spcAft>
                <a:spcPts val="0"/>
              </a:spcAft>
              <a:buClr>
                <a:srgbClr val="000000"/>
              </a:buClr>
              <a:buSzPts val="1300"/>
              <a:buNone/>
              <a:defRPr/>
            </a:lvl1pPr>
            <a:lvl2pPr lvl="1" algn="l" rtl="0">
              <a:lnSpc>
                <a:spcPct val="100000"/>
              </a:lnSpc>
              <a:spcBef>
                <a:spcPts val="0"/>
              </a:spcBef>
              <a:spcAft>
                <a:spcPts val="0"/>
              </a:spcAft>
              <a:buClr>
                <a:srgbClr val="000000"/>
              </a:buClr>
              <a:buSzPts val="1300"/>
              <a:buNone/>
              <a:defRPr/>
            </a:lvl2pPr>
            <a:lvl3pPr lvl="2" algn="l" rtl="0">
              <a:lnSpc>
                <a:spcPct val="100000"/>
              </a:lnSpc>
              <a:spcBef>
                <a:spcPts val="0"/>
              </a:spcBef>
              <a:spcAft>
                <a:spcPts val="0"/>
              </a:spcAft>
              <a:buClr>
                <a:srgbClr val="000000"/>
              </a:buClr>
              <a:buSzPts val="1300"/>
              <a:buNone/>
              <a:defRPr/>
            </a:lvl3pPr>
            <a:lvl4pPr lvl="3" algn="l" rtl="0">
              <a:lnSpc>
                <a:spcPct val="100000"/>
              </a:lnSpc>
              <a:spcBef>
                <a:spcPts val="0"/>
              </a:spcBef>
              <a:spcAft>
                <a:spcPts val="0"/>
              </a:spcAft>
              <a:buClr>
                <a:srgbClr val="000000"/>
              </a:buClr>
              <a:buSzPts val="1300"/>
              <a:buNone/>
              <a:defRPr/>
            </a:lvl4pPr>
            <a:lvl5pPr lvl="4" algn="l" rtl="0">
              <a:lnSpc>
                <a:spcPct val="100000"/>
              </a:lnSpc>
              <a:spcBef>
                <a:spcPts val="0"/>
              </a:spcBef>
              <a:spcAft>
                <a:spcPts val="0"/>
              </a:spcAft>
              <a:buClr>
                <a:srgbClr val="000000"/>
              </a:buClr>
              <a:buSzPts val="1300"/>
              <a:buNone/>
              <a:defRPr/>
            </a:lvl5pPr>
            <a:lvl6pPr lvl="5" algn="l" rtl="0">
              <a:lnSpc>
                <a:spcPct val="100000"/>
              </a:lnSpc>
              <a:spcBef>
                <a:spcPts val="0"/>
              </a:spcBef>
              <a:spcAft>
                <a:spcPts val="0"/>
              </a:spcAft>
              <a:buClr>
                <a:srgbClr val="000000"/>
              </a:buClr>
              <a:buSzPts val="1300"/>
              <a:buNone/>
              <a:defRPr/>
            </a:lvl6pPr>
            <a:lvl7pPr lvl="6" algn="l" rtl="0">
              <a:lnSpc>
                <a:spcPct val="100000"/>
              </a:lnSpc>
              <a:spcBef>
                <a:spcPts val="0"/>
              </a:spcBef>
              <a:spcAft>
                <a:spcPts val="0"/>
              </a:spcAft>
              <a:buClr>
                <a:srgbClr val="000000"/>
              </a:buClr>
              <a:buSzPts val="1300"/>
              <a:buNone/>
              <a:defRPr/>
            </a:lvl7pPr>
            <a:lvl8pPr lvl="7" algn="l" rtl="0">
              <a:lnSpc>
                <a:spcPct val="100000"/>
              </a:lnSpc>
              <a:spcBef>
                <a:spcPts val="0"/>
              </a:spcBef>
              <a:spcAft>
                <a:spcPts val="0"/>
              </a:spcAft>
              <a:buClr>
                <a:srgbClr val="000000"/>
              </a:buClr>
              <a:buSzPts val="1300"/>
              <a:buNone/>
              <a:defRPr/>
            </a:lvl8pPr>
            <a:lvl9pPr lvl="8" algn="l" rtl="0">
              <a:lnSpc>
                <a:spcPct val="100000"/>
              </a:lnSpc>
              <a:spcBef>
                <a:spcPts val="0"/>
              </a:spcBef>
              <a:spcAft>
                <a:spcPts val="0"/>
              </a:spcAft>
              <a:buClr>
                <a:srgbClr val="000000"/>
              </a:buClr>
              <a:buSzPts val="1300"/>
              <a:buNone/>
              <a:defRPr/>
            </a:lvl9pPr>
          </a:lstStyle>
          <a:p>
            <a:endParaRPr/>
          </a:p>
        </p:txBody>
      </p:sp>
      <p:sp>
        <p:nvSpPr>
          <p:cNvPr id="118" name="Google Shape;118;p31"/>
          <p:cNvSpPr txBox="1">
            <a:spLocks noGrp="1"/>
          </p:cNvSpPr>
          <p:nvPr>
            <p:ph type="body" idx="1"/>
          </p:nvPr>
        </p:nvSpPr>
        <p:spPr>
          <a:xfrm>
            <a:off x="401836" y="1562695"/>
            <a:ext cx="8340300" cy="4688100"/>
          </a:xfrm>
          <a:prstGeom prst="rect">
            <a:avLst/>
          </a:prstGeom>
          <a:noFill/>
          <a:ln>
            <a:noFill/>
          </a:ln>
        </p:spPr>
        <p:txBody>
          <a:bodyPr spcFirstLastPara="1" wrap="square" lIns="35725" tIns="35725" rIns="35725" bIns="35725" anchor="t" anchorCtr="0"/>
          <a:lstStyle>
            <a:lvl1pPr marL="457200" lvl="0" indent="-285750" algn="l" rtl="0">
              <a:lnSpc>
                <a:spcPct val="100000"/>
              </a:lnSpc>
              <a:spcBef>
                <a:spcPts val="2000"/>
              </a:spcBef>
              <a:spcAft>
                <a:spcPts val="0"/>
              </a:spcAft>
              <a:buClr>
                <a:srgbClr val="000000"/>
              </a:buClr>
              <a:buSzPts val="900"/>
              <a:buChar char="●"/>
              <a:defRPr/>
            </a:lvl1pPr>
            <a:lvl2pPr marL="914400" lvl="1" indent="-285750" algn="l" rtl="0">
              <a:lnSpc>
                <a:spcPct val="100000"/>
              </a:lnSpc>
              <a:spcBef>
                <a:spcPts val="2000"/>
              </a:spcBef>
              <a:spcAft>
                <a:spcPts val="0"/>
              </a:spcAft>
              <a:buClr>
                <a:srgbClr val="000000"/>
              </a:buClr>
              <a:buSzPts val="900"/>
              <a:buChar char="○"/>
              <a:defRPr/>
            </a:lvl2pPr>
            <a:lvl3pPr marL="1371600" lvl="2" indent="-285750" algn="l" rtl="0">
              <a:lnSpc>
                <a:spcPct val="100000"/>
              </a:lnSpc>
              <a:spcBef>
                <a:spcPts val="2000"/>
              </a:spcBef>
              <a:spcAft>
                <a:spcPts val="0"/>
              </a:spcAft>
              <a:buClr>
                <a:srgbClr val="000000"/>
              </a:buClr>
              <a:buSzPts val="900"/>
              <a:buChar char="■"/>
              <a:defRPr/>
            </a:lvl3pPr>
            <a:lvl4pPr marL="1828800" lvl="3" indent="-285750" algn="l" rtl="0">
              <a:lnSpc>
                <a:spcPct val="100000"/>
              </a:lnSpc>
              <a:spcBef>
                <a:spcPts val="2000"/>
              </a:spcBef>
              <a:spcAft>
                <a:spcPts val="0"/>
              </a:spcAft>
              <a:buClr>
                <a:srgbClr val="000000"/>
              </a:buClr>
              <a:buSzPts val="900"/>
              <a:buChar char="●"/>
              <a:defRPr/>
            </a:lvl4pPr>
            <a:lvl5pPr marL="2286000" lvl="4" indent="-285750" algn="l" rtl="0">
              <a:lnSpc>
                <a:spcPct val="100000"/>
              </a:lnSpc>
              <a:spcBef>
                <a:spcPts val="2000"/>
              </a:spcBef>
              <a:spcAft>
                <a:spcPts val="0"/>
              </a:spcAft>
              <a:buClr>
                <a:srgbClr val="000000"/>
              </a:buClr>
              <a:buSzPts val="900"/>
              <a:buChar char="○"/>
              <a:defRPr/>
            </a:lvl5pPr>
            <a:lvl6pPr marL="2743200" lvl="5" indent="-285750" algn="l" rtl="0">
              <a:lnSpc>
                <a:spcPct val="100000"/>
              </a:lnSpc>
              <a:spcBef>
                <a:spcPts val="2000"/>
              </a:spcBef>
              <a:spcAft>
                <a:spcPts val="0"/>
              </a:spcAft>
              <a:buClr>
                <a:srgbClr val="000000"/>
              </a:buClr>
              <a:buSzPts val="900"/>
              <a:buChar char="■"/>
              <a:defRPr/>
            </a:lvl6pPr>
            <a:lvl7pPr marL="3200400" lvl="6" indent="-285750" algn="l" rtl="0">
              <a:lnSpc>
                <a:spcPct val="100000"/>
              </a:lnSpc>
              <a:spcBef>
                <a:spcPts val="2000"/>
              </a:spcBef>
              <a:spcAft>
                <a:spcPts val="0"/>
              </a:spcAft>
              <a:buClr>
                <a:srgbClr val="000000"/>
              </a:buClr>
              <a:buSzPts val="900"/>
              <a:buChar char="●"/>
              <a:defRPr/>
            </a:lvl7pPr>
            <a:lvl8pPr marL="3657600" lvl="7" indent="-285750" algn="l" rtl="0">
              <a:lnSpc>
                <a:spcPct val="100000"/>
              </a:lnSpc>
              <a:spcBef>
                <a:spcPts val="2000"/>
              </a:spcBef>
              <a:spcAft>
                <a:spcPts val="0"/>
              </a:spcAft>
              <a:buClr>
                <a:srgbClr val="000000"/>
              </a:buClr>
              <a:buSzPts val="900"/>
              <a:buChar char="○"/>
              <a:defRPr/>
            </a:lvl8pPr>
            <a:lvl9pPr marL="4114800" lvl="8" indent="-285750" algn="l" rtl="0">
              <a:lnSpc>
                <a:spcPct val="100000"/>
              </a:lnSpc>
              <a:spcBef>
                <a:spcPts val="2000"/>
              </a:spcBef>
              <a:spcAft>
                <a:spcPts val="0"/>
              </a:spcAft>
              <a:buClr>
                <a:srgbClr val="000000"/>
              </a:buClr>
              <a:buSzPts val="900"/>
              <a:buChar char="■"/>
              <a:defRPr/>
            </a:lvl9pPr>
          </a:lstStyle>
          <a:p>
            <a:endParaRPr/>
          </a:p>
        </p:txBody>
      </p:sp>
      <p:sp>
        <p:nvSpPr>
          <p:cNvPr id="119" name="Google Shape;119;p31"/>
          <p:cNvSpPr txBox="1">
            <a:spLocks noGrp="1"/>
          </p:cNvSpPr>
          <p:nvPr>
            <p:ph type="sldNum" idx="12"/>
          </p:nvPr>
        </p:nvSpPr>
        <p:spPr>
          <a:xfrm>
            <a:off x="8626078" y="6465094"/>
            <a:ext cx="219300" cy="210600"/>
          </a:xfrm>
          <a:prstGeom prst="rect">
            <a:avLst/>
          </a:prstGeom>
          <a:noFill/>
          <a:ln>
            <a:noFill/>
          </a:ln>
        </p:spPr>
        <p:txBody>
          <a:bodyPr spcFirstLastPara="1" wrap="square" lIns="35725" tIns="35725" rIns="35725" bIns="35725" anchor="t" anchorCtr="0">
            <a:noAutofit/>
          </a:bodyPr>
          <a:lstStyle>
            <a:lvl1pPr marL="0" lvl="0" indent="0" algn="r" rtl="0">
              <a:lnSpc>
                <a:spcPct val="100000"/>
              </a:lnSpc>
              <a:spcBef>
                <a:spcPts val="0"/>
              </a:spcBef>
              <a:spcAft>
                <a:spcPts val="0"/>
              </a:spcAft>
              <a:buClr>
                <a:srgbClr val="000000"/>
              </a:buClr>
              <a:buSzPts val="1000"/>
              <a:buFont typeface="Helvetica Neue"/>
              <a:buNone/>
              <a:defRPr sz="1000">
                <a:latin typeface="Helvetica Neue"/>
                <a:ea typeface="Helvetica Neue"/>
                <a:cs typeface="Helvetica Neue"/>
                <a:sym typeface="Helvetica Neue"/>
              </a:defRPr>
            </a:lvl1pPr>
            <a:lvl2pPr marL="0" lvl="1" indent="0" algn="r" rtl="0">
              <a:lnSpc>
                <a:spcPct val="100000"/>
              </a:lnSpc>
              <a:spcBef>
                <a:spcPts val="0"/>
              </a:spcBef>
              <a:spcAft>
                <a:spcPts val="0"/>
              </a:spcAft>
              <a:buClr>
                <a:srgbClr val="000000"/>
              </a:buClr>
              <a:buSzPts val="1000"/>
              <a:buFont typeface="Helvetica Neue"/>
              <a:buNone/>
              <a:defRPr sz="1000">
                <a:latin typeface="Helvetica Neue"/>
                <a:ea typeface="Helvetica Neue"/>
                <a:cs typeface="Helvetica Neue"/>
                <a:sym typeface="Helvetica Neue"/>
              </a:defRPr>
            </a:lvl2pPr>
            <a:lvl3pPr marL="0" lvl="2" indent="0" algn="r" rtl="0">
              <a:lnSpc>
                <a:spcPct val="100000"/>
              </a:lnSpc>
              <a:spcBef>
                <a:spcPts val="0"/>
              </a:spcBef>
              <a:spcAft>
                <a:spcPts val="0"/>
              </a:spcAft>
              <a:buClr>
                <a:srgbClr val="000000"/>
              </a:buClr>
              <a:buSzPts val="1000"/>
              <a:buFont typeface="Helvetica Neue"/>
              <a:buNone/>
              <a:defRPr sz="1000">
                <a:latin typeface="Helvetica Neue"/>
                <a:ea typeface="Helvetica Neue"/>
                <a:cs typeface="Helvetica Neue"/>
                <a:sym typeface="Helvetica Neue"/>
              </a:defRPr>
            </a:lvl3pPr>
            <a:lvl4pPr marL="0" lvl="3" indent="0" algn="r" rtl="0">
              <a:lnSpc>
                <a:spcPct val="100000"/>
              </a:lnSpc>
              <a:spcBef>
                <a:spcPts val="0"/>
              </a:spcBef>
              <a:spcAft>
                <a:spcPts val="0"/>
              </a:spcAft>
              <a:buClr>
                <a:srgbClr val="000000"/>
              </a:buClr>
              <a:buSzPts val="1000"/>
              <a:buFont typeface="Helvetica Neue"/>
              <a:buNone/>
              <a:defRPr sz="1000">
                <a:latin typeface="Helvetica Neue"/>
                <a:ea typeface="Helvetica Neue"/>
                <a:cs typeface="Helvetica Neue"/>
                <a:sym typeface="Helvetica Neue"/>
              </a:defRPr>
            </a:lvl4pPr>
            <a:lvl5pPr marL="0" lvl="4" indent="0" algn="r" rtl="0">
              <a:lnSpc>
                <a:spcPct val="100000"/>
              </a:lnSpc>
              <a:spcBef>
                <a:spcPts val="0"/>
              </a:spcBef>
              <a:spcAft>
                <a:spcPts val="0"/>
              </a:spcAft>
              <a:buClr>
                <a:srgbClr val="000000"/>
              </a:buClr>
              <a:buSzPts val="1000"/>
              <a:buFont typeface="Helvetica Neue"/>
              <a:buNone/>
              <a:defRPr sz="1000">
                <a:latin typeface="Helvetica Neue"/>
                <a:ea typeface="Helvetica Neue"/>
                <a:cs typeface="Helvetica Neue"/>
                <a:sym typeface="Helvetica Neue"/>
              </a:defRPr>
            </a:lvl5pPr>
            <a:lvl6pPr marL="0" lvl="5" indent="0" algn="r" rtl="0">
              <a:lnSpc>
                <a:spcPct val="100000"/>
              </a:lnSpc>
              <a:spcBef>
                <a:spcPts val="0"/>
              </a:spcBef>
              <a:spcAft>
                <a:spcPts val="0"/>
              </a:spcAft>
              <a:buClr>
                <a:srgbClr val="000000"/>
              </a:buClr>
              <a:buSzPts val="1000"/>
              <a:buFont typeface="Helvetica Neue"/>
              <a:buNone/>
              <a:defRPr sz="1000">
                <a:latin typeface="Helvetica Neue"/>
                <a:ea typeface="Helvetica Neue"/>
                <a:cs typeface="Helvetica Neue"/>
                <a:sym typeface="Helvetica Neue"/>
              </a:defRPr>
            </a:lvl6pPr>
            <a:lvl7pPr marL="0" lvl="6" indent="0" algn="r" rtl="0">
              <a:lnSpc>
                <a:spcPct val="100000"/>
              </a:lnSpc>
              <a:spcBef>
                <a:spcPts val="0"/>
              </a:spcBef>
              <a:spcAft>
                <a:spcPts val="0"/>
              </a:spcAft>
              <a:buClr>
                <a:srgbClr val="000000"/>
              </a:buClr>
              <a:buSzPts val="1000"/>
              <a:buFont typeface="Helvetica Neue"/>
              <a:buNone/>
              <a:defRPr sz="1000">
                <a:latin typeface="Helvetica Neue"/>
                <a:ea typeface="Helvetica Neue"/>
                <a:cs typeface="Helvetica Neue"/>
                <a:sym typeface="Helvetica Neue"/>
              </a:defRPr>
            </a:lvl7pPr>
            <a:lvl8pPr marL="0" lvl="7" indent="0" algn="r" rtl="0">
              <a:lnSpc>
                <a:spcPct val="100000"/>
              </a:lnSpc>
              <a:spcBef>
                <a:spcPts val="0"/>
              </a:spcBef>
              <a:spcAft>
                <a:spcPts val="0"/>
              </a:spcAft>
              <a:buClr>
                <a:srgbClr val="000000"/>
              </a:buClr>
              <a:buSzPts val="1000"/>
              <a:buFont typeface="Helvetica Neue"/>
              <a:buNone/>
              <a:defRPr sz="1000">
                <a:latin typeface="Helvetica Neue"/>
                <a:ea typeface="Helvetica Neue"/>
                <a:cs typeface="Helvetica Neue"/>
                <a:sym typeface="Helvetica Neue"/>
              </a:defRPr>
            </a:lvl8pPr>
            <a:lvl9pPr marL="0" lvl="8" indent="0" algn="r" rtl="0">
              <a:lnSpc>
                <a:spcPct val="100000"/>
              </a:lnSpc>
              <a:spcBef>
                <a:spcPts val="0"/>
              </a:spcBef>
              <a:spcAft>
                <a:spcPts val="0"/>
              </a:spcAft>
              <a:buClr>
                <a:srgbClr val="000000"/>
              </a:buClr>
              <a:buSzPts val="1000"/>
              <a:buFont typeface="Helvetica Neue"/>
              <a:buNone/>
              <a:defRPr sz="1000">
                <a:latin typeface="Helvetica Neue"/>
                <a:ea typeface="Helvetica Neue"/>
                <a:cs typeface="Helvetica Neue"/>
                <a:sym typeface="Helvetica Neue"/>
              </a:defRPr>
            </a:lvl9pPr>
          </a:lstStyle>
          <a:p>
            <a:pPr marL="0" lvl="0" indent="0" algn="r" rtl="0">
              <a:spcBef>
                <a:spcPts val="0"/>
              </a:spcBef>
              <a:spcAft>
                <a:spcPts val="0"/>
              </a:spcAft>
              <a:buNone/>
            </a:pPr>
            <a:fld id="{00000000-1234-1234-1234-123412341234}" type="slidenum">
              <a:rPr lang="en-GB"/>
              <a:t>‹#›</a:t>
            </a:fld>
            <a:endParaRPr>
              <a:latin typeface="Arial"/>
              <a:ea typeface="Arial"/>
              <a:cs typeface="Arial"/>
              <a:sym typeface="Arial"/>
            </a:endParaRPr>
          </a:p>
        </p:txBody>
      </p:sp>
    </p:spTree>
    <p:extLst>
      <p:ext uri="{BB962C8B-B14F-4D97-AF65-F5344CB8AC3E}">
        <p14:creationId xmlns:p14="http://schemas.microsoft.com/office/powerpoint/2010/main" val="21057579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Title 1"/>
          <p:cNvSpPr>
            <a:spLocks noGrp="1"/>
          </p:cNvSpPr>
          <p:nvPr>
            <p:ph type="ctrTitle"/>
          </p:nvPr>
        </p:nvSpPr>
        <p:spPr>
          <a:xfrm>
            <a:off x="640899" y="4464028"/>
            <a:ext cx="6858000" cy="1194650"/>
          </a:xfrm>
        </p:spPr>
        <p:txBody>
          <a:bodyPr wrap="none" anchor="t">
            <a:normAutofit/>
          </a:bodyPr>
          <a:lstStyle>
            <a:lvl1pPr algn="l">
              <a:defRPr sz="7200" b="0" spc="-225">
                <a:gradFill flip="none" rotWithShape="1">
                  <a:gsLst>
                    <a:gs pos="32000">
                      <a:schemeClr val="tx1">
                        <a:lumMod val="89000"/>
                      </a:schemeClr>
                    </a:gs>
                    <a:gs pos="0">
                      <a:schemeClr val="bg1">
                        <a:lumMod val="47000"/>
                        <a:lumOff val="53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a:t>Click to edit Master title style</a:t>
            </a:r>
            <a:endParaRPr lang="en-US" dirty="0"/>
          </a:p>
        </p:txBody>
      </p:sp>
      <p:sp>
        <p:nvSpPr>
          <p:cNvPr id="8" name="Subtitle 2"/>
          <p:cNvSpPr>
            <a:spLocks noGrp="1"/>
          </p:cNvSpPr>
          <p:nvPr>
            <p:ph type="subTitle" idx="1"/>
          </p:nvPr>
        </p:nvSpPr>
        <p:spPr>
          <a:xfrm>
            <a:off x="640899" y="3829878"/>
            <a:ext cx="6858000" cy="617822"/>
          </a:xfrm>
        </p:spPr>
        <p:txBody>
          <a:bodyPr anchor="b">
            <a:normAutofit/>
          </a:bodyPr>
          <a:lstStyle>
            <a:lvl1pPr marL="0" indent="0" algn="l">
              <a:buNone/>
              <a:defRPr sz="24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F39F4F5-F4D2-4D2A-AB60-88D37ADCB869}" type="datetimeFigureOut">
              <a:rPr lang="en-US" dirty="0"/>
              <a:t>10/15/2019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2661875986"/>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40000" y="1825625"/>
            <a:ext cx="3768912"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739880" y="1825625"/>
            <a:ext cx="377547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23BC6CE-6D1E-47E5-8859-F31AC5380EB2}" type="datetimeFigureOut">
              <a:rPr lang="en-US" dirty="0"/>
              <a:t>10/15/2019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4210878605"/>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40000" y="1681163"/>
            <a:ext cx="3768912" cy="823912"/>
          </a:xfrm>
        </p:spPr>
        <p:txBody>
          <a:bodyPr anchor="b">
            <a:normAutofit/>
          </a:bodyPr>
          <a:lstStyle>
            <a:lvl1pPr marL="0" indent="0">
              <a:buNone/>
              <a:defRPr sz="20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840000" y="2505075"/>
            <a:ext cx="3768912"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739880" y="1681163"/>
            <a:ext cx="3776661" cy="823912"/>
          </a:xfrm>
        </p:spPr>
        <p:txBody>
          <a:bodyPr vert="horz" lIns="91440" tIns="45720" rIns="91440" bIns="45720" rtlCol="0" anchor="b">
            <a:normAutofit/>
          </a:bodyPr>
          <a:lstStyle>
            <a:lvl1pPr>
              <a:buNone/>
              <a:defRPr lang="en-US" sz="20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Edit Master text styles</a:t>
            </a:r>
          </a:p>
        </p:txBody>
      </p:sp>
      <p:sp>
        <p:nvSpPr>
          <p:cNvPr id="6" name="Content Placeholder 5"/>
          <p:cNvSpPr>
            <a:spLocks noGrp="1"/>
          </p:cNvSpPr>
          <p:nvPr>
            <p:ph sz="quarter" idx="4"/>
          </p:nvPr>
        </p:nvSpPr>
        <p:spPr>
          <a:xfrm>
            <a:off x="4739880" y="2505075"/>
            <a:ext cx="377666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1B4E7C4-4DA4-404D-9965-B13F2DD7D8BF}" type="datetimeFigureOut">
              <a:rPr lang="en-US" dirty="0"/>
              <a:t>10/15/2019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2124772477"/>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76FB7AA-4A53-424F-AD41-70827B6504BA}" type="datetimeFigureOut">
              <a:rPr lang="en-US" dirty="0"/>
              <a:t>10/15/2019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3389435896"/>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7884882-FB12-4BC8-9960-9AD8104D7FAE}" type="datetimeFigureOut">
              <a:rPr lang="en-US" dirty="0"/>
              <a:t>10/15/2019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1693453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0000" y="2057400"/>
            <a:ext cx="2739019" cy="3811588"/>
          </a:xfrm>
        </p:spPr>
        <p:txBody>
          <a:bodyPr>
            <a:normAutofit/>
          </a:bodyPr>
          <a:lstStyle>
            <a:lvl1pPr marL="0" indent="0">
              <a:buNone/>
              <a:defRPr sz="14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F7D1BD23-6E54-4D9D-AD88-A2813C73CC25}" type="datetimeFigureOut">
              <a:rPr lang="en-US" dirty="0"/>
              <a:t>10/15/2019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3781269390"/>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840000" y="2057400"/>
            <a:ext cx="2739019" cy="3811588"/>
          </a:xfrm>
        </p:spPr>
        <p:txBody>
          <a:bodyPr>
            <a:normAutofit/>
          </a:bodyPr>
          <a:lstStyle>
            <a:lvl1pPr marL="0" indent="0">
              <a:buNone/>
              <a:defRPr sz="14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1471A834-4F3C-4AF9-9C74-05EC35A0F292}" type="datetimeFigureOut">
              <a:rPr lang="en-US" dirty="0"/>
              <a:t>10/15/2019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1215634270"/>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ti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28650" y="1808533"/>
            <a:ext cx="7675350" cy="3917149"/>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51CF1133-3259-4C45-BABA-5B62D9C6F78D}" type="datetimeFigureOut">
              <a:rPr lang="en-US" dirty="0"/>
              <a:t>10/15/2019</a:t>
            </a:fld>
            <a:endParaRPr lang="en-US" dirty="0"/>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endParaRPr lang="en-US" dirty="0"/>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pPr marL="0" lvl="0" indent="0" algn="r" rtl="0">
              <a:spcBef>
                <a:spcPts val="0"/>
              </a:spcBef>
              <a:spcAft>
                <a:spcPts val="0"/>
              </a:spcAft>
              <a:buNone/>
            </a:pPr>
            <a:fld id="{00000000-1234-1234-1234-123412341234}" type="slidenum">
              <a:rPr lang="en-GB" smtClean="0"/>
              <a:t>‹#›</a:t>
            </a:fld>
            <a:endParaRPr lang="en-GB"/>
          </a:p>
        </p:txBody>
      </p:sp>
      <p:pic>
        <p:nvPicPr>
          <p:cNvPr id="10" name="pasted-image.tiff">
            <a:extLst>
              <a:ext uri="{FF2B5EF4-FFF2-40B4-BE49-F238E27FC236}">
                <a16:creationId xmlns:a16="http://schemas.microsoft.com/office/drawing/2014/main" id="{76842CFD-9B3C-4A53-804D-23644577E543}"/>
              </a:ext>
            </a:extLst>
          </p:cNvPr>
          <p:cNvPicPr>
            <a:picLocks noChangeAspect="1"/>
          </p:cNvPicPr>
          <p:nvPr userDrawn="1"/>
        </p:nvPicPr>
        <p:blipFill>
          <a:blip r:embed="rId22"/>
          <a:stretch>
            <a:fillRect/>
          </a:stretch>
        </p:blipFill>
        <p:spPr>
          <a:xfrm>
            <a:off x="0" y="5635775"/>
            <a:ext cx="5546221" cy="1261765"/>
          </a:xfrm>
          <a:prstGeom prst="rect">
            <a:avLst/>
          </a:prstGeom>
          <a:ln w="12700">
            <a:miter lim="400000"/>
          </a:ln>
        </p:spPr>
      </p:pic>
      <p:pic>
        <p:nvPicPr>
          <p:cNvPr id="11" name="pasted-image.tiff">
            <a:extLst>
              <a:ext uri="{FF2B5EF4-FFF2-40B4-BE49-F238E27FC236}">
                <a16:creationId xmlns:a16="http://schemas.microsoft.com/office/drawing/2014/main" id="{F2BE7F27-D6FE-4642-B26F-2A035F612BAF}"/>
              </a:ext>
            </a:extLst>
          </p:cNvPr>
          <p:cNvPicPr>
            <a:picLocks noChangeAspect="1"/>
          </p:cNvPicPr>
          <p:nvPr userDrawn="1"/>
        </p:nvPicPr>
        <p:blipFill>
          <a:blip r:embed="rId22"/>
          <a:stretch>
            <a:fillRect/>
          </a:stretch>
        </p:blipFill>
        <p:spPr>
          <a:xfrm>
            <a:off x="3597779" y="5635774"/>
            <a:ext cx="5546221" cy="1261765"/>
          </a:xfrm>
          <a:prstGeom prst="rect">
            <a:avLst/>
          </a:prstGeom>
          <a:ln w="12700">
            <a:miter lim="400000"/>
          </a:ln>
        </p:spPr>
      </p:pic>
    </p:spTree>
    <p:extLst>
      <p:ext uri="{BB962C8B-B14F-4D97-AF65-F5344CB8AC3E}">
        <p14:creationId xmlns:p14="http://schemas.microsoft.com/office/powerpoint/2010/main" val="1583135438"/>
      </p:ext>
    </p:extLst>
  </p:cSld>
  <p:clrMap bg1="dk1" tx1="lt1" bg2="dk2" tx2="lt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 id="2147483692" r:id="rId12"/>
    <p:sldLayoutId id="2147483693" r:id="rId13"/>
    <p:sldLayoutId id="2147483694" r:id="rId14"/>
    <p:sldLayoutId id="2147483695" r:id="rId15"/>
    <p:sldLayoutId id="2147483696" r:id="rId16"/>
    <p:sldLayoutId id="2147483697" r:id="rId17"/>
    <p:sldLayoutId id="2147483698" r:id="rId18"/>
    <p:sldLayoutId id="2147483699" r:id="rId19"/>
    <p:sldLayoutId id="2147483700" r:id="rId20"/>
  </p:sldLayoutIdLst>
  <p:hf sldNum="0" hdr="0" ftr="0" dt="0"/>
  <p:txStyles>
    <p:titleStyle>
      <a:lvl1pPr algn="l" defTabSz="685800" rtl="0" eaLnBrk="1" latinLnBrk="0" hangingPunct="1">
        <a:lnSpc>
          <a:spcPct val="90000"/>
        </a:lnSpc>
        <a:spcBef>
          <a:spcPct val="0"/>
        </a:spcBef>
        <a:buNone/>
        <a:defRPr sz="4400" b="0" kern="1200">
          <a:solidFill>
            <a:schemeClr val="bg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400" kern="1200">
          <a:solidFill>
            <a:schemeClr val="bg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2000" kern="1200">
          <a:solidFill>
            <a:schemeClr val="bg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600" kern="1200">
          <a:solidFill>
            <a:schemeClr val="bg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400" kern="1200">
          <a:solidFill>
            <a:schemeClr val="bg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400" kern="1200">
          <a:solidFill>
            <a:schemeClr val="bg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20.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11.xml"/><Relationship Id="rId1" Type="http://schemas.openxmlformats.org/officeDocument/2006/relationships/slideLayout" Target="../slideLayouts/slideLayout20.xml"/><Relationship Id="rId4" Type="http://schemas.openxmlformats.org/officeDocument/2006/relationships/image" Target="../media/image30.emf"/></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32.png"/></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3.xml"/><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4.xml"/><Relationship Id="rId1" Type="http://schemas.openxmlformats.org/officeDocument/2006/relationships/slideLayout" Target="../slideLayouts/slideLayout18.xml"/><Relationship Id="rId4" Type="http://schemas.openxmlformats.org/officeDocument/2006/relationships/image" Target="../media/image35.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drive.google.com/file/d/1_ifCR3xrUstHJOzgjd34OaddzqPftwLy/view" TargetMode="External"/><Relationship Id="rId2" Type="http://schemas.openxmlformats.org/officeDocument/2006/relationships/notesSlide" Target="../notesSlides/notesSlide21.xml"/><Relationship Id="rId1" Type="http://schemas.openxmlformats.org/officeDocument/2006/relationships/slideLayout" Target="../slideLayouts/slideLayout18.xml"/><Relationship Id="rId4" Type="http://schemas.openxmlformats.org/officeDocument/2006/relationships/image" Target="../media/image52.jpg"/></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9.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9.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8" Type="http://schemas.openxmlformats.org/officeDocument/2006/relationships/image" Target="../media/image19.emf"/><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riaps.isis.vanderbilt.edu/" TargetMode="External"/><Relationship Id="rId2" Type="http://schemas.openxmlformats.org/officeDocument/2006/relationships/notesSlide" Target="../notesSlides/notesSlide8.xml"/><Relationship Id="rId1" Type="http://schemas.openxmlformats.org/officeDocument/2006/relationships/slideLayout" Target="../slideLayouts/slideLayout20.xml"/><Relationship Id="rId4" Type="http://schemas.openxmlformats.org/officeDocument/2006/relationships/image" Target="../media/image20.emf"/></Relationships>
</file>

<file path=ppt/slides/_rels/slide9.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9.xml"/><Relationship Id="rId1" Type="http://schemas.openxmlformats.org/officeDocument/2006/relationships/slideLayout" Target="../slideLayouts/slideLayout20.xml"/><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126"/>
        <p:cNvGrpSpPr/>
        <p:nvPr/>
      </p:nvGrpSpPr>
      <p:grpSpPr>
        <a:xfrm>
          <a:off x="0" y="0"/>
          <a:ext cx="0" cy="0"/>
          <a:chOff x="0" y="0"/>
          <a:chExt cx="0" cy="0"/>
        </a:xfrm>
      </p:grpSpPr>
      <p:sp>
        <p:nvSpPr>
          <p:cNvPr id="127" name="Google Shape;127;p33"/>
          <p:cNvSpPr txBox="1">
            <a:spLocks noGrp="1"/>
          </p:cNvSpPr>
          <p:nvPr>
            <p:ph type="ctrTitle"/>
          </p:nvPr>
        </p:nvSpPr>
        <p:spPr>
          <a:xfrm>
            <a:off x="1" y="1658013"/>
            <a:ext cx="9144000" cy="1194650"/>
          </a:xfrm>
          <a:prstGeom prst="rect">
            <a:avLst/>
          </a:prstGeom>
        </p:spPr>
        <p:txBody>
          <a:bodyPr spcFirstLastPara="1" lIns="91425" tIns="91425" rIns="91425" bIns="91425" anchorCtr="0">
            <a:noAutofit/>
          </a:bodyPr>
          <a:lstStyle/>
          <a:p>
            <a:pPr algn="ctr">
              <a:spcBef>
                <a:spcPts val="0"/>
              </a:spcBef>
            </a:pPr>
            <a:r>
              <a:rPr lang="en-GB" sz="3200" dirty="0">
                <a:effectLst/>
              </a:rPr>
              <a:t>TRANSAX:   </a:t>
            </a:r>
            <a:r>
              <a:rPr lang="en-US" sz="3200" dirty="0">
                <a:effectLst/>
              </a:rPr>
              <a:t>A Blockchain-based Decentralized Forward-Trading </a:t>
            </a:r>
            <a:br>
              <a:rPr lang="en-US" sz="3200" dirty="0">
                <a:effectLst/>
              </a:rPr>
            </a:br>
            <a:r>
              <a:rPr lang="en-US" sz="3200" dirty="0">
                <a:effectLst/>
              </a:rPr>
              <a:t>Energy Exchange for Transactive Microgrids</a:t>
            </a:r>
            <a:br>
              <a:rPr lang="en-US" sz="3200" dirty="0">
                <a:effectLst/>
              </a:rPr>
            </a:br>
            <a:endParaRPr lang="en-GB" sz="3200" dirty="0">
              <a:effectLst/>
            </a:endParaRPr>
          </a:p>
        </p:txBody>
      </p:sp>
      <p:sp>
        <p:nvSpPr>
          <p:cNvPr id="3" name="Rectangle 2">
            <a:extLst>
              <a:ext uri="{FF2B5EF4-FFF2-40B4-BE49-F238E27FC236}">
                <a16:creationId xmlns:a16="http://schemas.microsoft.com/office/drawing/2014/main" id="{B7AEC0A7-FB1C-49B9-AEF8-AF04A056CAC3}"/>
              </a:ext>
            </a:extLst>
          </p:cNvPr>
          <p:cNvSpPr/>
          <p:nvPr/>
        </p:nvSpPr>
        <p:spPr>
          <a:xfrm>
            <a:off x="119642" y="3192643"/>
            <a:ext cx="8935868" cy="1631216"/>
          </a:xfrm>
          <a:prstGeom prst="rect">
            <a:avLst/>
          </a:prstGeom>
        </p:spPr>
        <p:txBody>
          <a:bodyPr wrap="square">
            <a:spAutoFit/>
          </a:bodyPr>
          <a:lstStyle/>
          <a:p>
            <a:pPr>
              <a:defRPr sz="2800"/>
            </a:pPr>
            <a:r>
              <a:rPr lang="en-US" sz="2000" b="1" u="sng" dirty="0">
                <a:solidFill>
                  <a:schemeClr val="bg1"/>
                </a:solidFill>
              </a:rPr>
              <a:t>Scott Eisele</a:t>
            </a:r>
            <a:r>
              <a:rPr lang="en-US" sz="2000" u="sng" baseline="31999" dirty="0">
                <a:solidFill>
                  <a:schemeClr val="bg1"/>
                </a:solidFill>
              </a:rPr>
              <a:t>2</a:t>
            </a:r>
            <a:r>
              <a:rPr lang="en-US" sz="2000" b="1" u="sng" dirty="0">
                <a:solidFill>
                  <a:schemeClr val="bg1"/>
                </a:solidFill>
              </a:rPr>
              <a:t> </a:t>
            </a:r>
            <a:r>
              <a:rPr lang="en-US" sz="2000" dirty="0">
                <a:solidFill>
                  <a:schemeClr val="bg1"/>
                </a:solidFill>
              </a:rPr>
              <a:t>Aron Laszka</a:t>
            </a:r>
            <a:r>
              <a:rPr lang="en-US" sz="2000" baseline="31999" dirty="0">
                <a:solidFill>
                  <a:schemeClr val="bg1"/>
                </a:solidFill>
              </a:rPr>
              <a:t>1</a:t>
            </a:r>
            <a:r>
              <a:rPr lang="en-US" sz="2000" dirty="0">
                <a:solidFill>
                  <a:schemeClr val="bg1"/>
                </a:solidFill>
              </a:rPr>
              <a:t> Gabor Karsai</a:t>
            </a:r>
            <a:r>
              <a:rPr lang="en-US" sz="2000" baseline="31999" dirty="0">
                <a:solidFill>
                  <a:schemeClr val="bg1"/>
                </a:solidFill>
              </a:rPr>
              <a:t>2  </a:t>
            </a:r>
            <a:r>
              <a:rPr lang="en-US" sz="2000" dirty="0">
                <a:solidFill>
                  <a:schemeClr val="bg1"/>
                </a:solidFill>
              </a:rPr>
              <a:t>Abhishek Dubey</a:t>
            </a:r>
            <a:r>
              <a:rPr lang="en-US" sz="2000" baseline="31999" dirty="0">
                <a:solidFill>
                  <a:schemeClr val="bg1"/>
                </a:solidFill>
              </a:rPr>
              <a:t>2  </a:t>
            </a:r>
            <a:r>
              <a:rPr lang="en-US" sz="2000" dirty="0">
                <a:solidFill>
                  <a:schemeClr val="bg1"/>
                </a:solidFill>
              </a:rPr>
              <a:t>Karla Kvaternik</a:t>
            </a:r>
            <a:r>
              <a:rPr lang="en-US" sz="2000" baseline="31999" dirty="0">
                <a:solidFill>
                  <a:schemeClr val="bg1"/>
                </a:solidFill>
              </a:rPr>
              <a:t>3</a:t>
            </a:r>
          </a:p>
          <a:p>
            <a:pPr>
              <a:defRPr sz="2800"/>
            </a:pPr>
            <a:endParaRPr lang="en-US" baseline="31999" dirty="0">
              <a:solidFill>
                <a:schemeClr val="bg1"/>
              </a:solidFill>
            </a:endParaRPr>
          </a:p>
          <a:p>
            <a:pPr>
              <a:spcBef>
                <a:spcPts val="1600"/>
              </a:spcBef>
            </a:pPr>
            <a:r>
              <a:rPr lang="en-US" sz="1600" baseline="31999" dirty="0">
                <a:solidFill>
                  <a:schemeClr val="bg1"/>
                </a:solidFill>
              </a:rPr>
              <a:t>1</a:t>
            </a:r>
            <a:r>
              <a:rPr lang="en-US" sz="1600" dirty="0">
                <a:solidFill>
                  <a:schemeClr val="bg1"/>
                </a:solidFill>
              </a:rPr>
              <a:t> University of Houston </a:t>
            </a:r>
          </a:p>
          <a:p>
            <a:r>
              <a:rPr lang="en-US" sz="1600" baseline="31999" dirty="0">
                <a:solidFill>
                  <a:schemeClr val="bg1"/>
                </a:solidFill>
              </a:rPr>
              <a:t>2</a:t>
            </a:r>
            <a:r>
              <a:rPr lang="en-US" sz="1600" dirty="0">
                <a:solidFill>
                  <a:schemeClr val="bg1"/>
                </a:solidFill>
              </a:rPr>
              <a:t> Institute for Software Integrated Systems,  Vanderbilt University</a:t>
            </a:r>
          </a:p>
          <a:p>
            <a:r>
              <a:rPr lang="en-US" sz="1600" baseline="31999" dirty="0">
                <a:solidFill>
                  <a:schemeClr val="bg1"/>
                </a:solidFill>
              </a:rPr>
              <a:t>3  </a:t>
            </a:r>
            <a:r>
              <a:rPr lang="en-US" sz="1600" dirty="0">
                <a:solidFill>
                  <a:schemeClr val="bg1"/>
                </a:solidFill>
              </a:rPr>
              <a:t>Siemens CT, Princeton NJ</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Shape 241"/>
        <p:cNvGrpSpPr/>
        <p:nvPr/>
      </p:nvGrpSpPr>
      <p:grpSpPr>
        <a:xfrm>
          <a:off x="0" y="0"/>
          <a:ext cx="0" cy="0"/>
          <a:chOff x="0" y="0"/>
          <a:chExt cx="0" cy="0"/>
        </a:xfrm>
      </p:grpSpPr>
      <p:cxnSp>
        <p:nvCxnSpPr>
          <p:cNvPr id="242" name="Google Shape;242;p40"/>
          <p:cNvCxnSpPr/>
          <p:nvPr/>
        </p:nvCxnSpPr>
        <p:spPr>
          <a:xfrm>
            <a:off x="2313386" y="3199210"/>
            <a:ext cx="2381100" cy="0"/>
          </a:xfrm>
          <a:prstGeom prst="straightConnector1">
            <a:avLst/>
          </a:prstGeom>
          <a:noFill/>
          <a:ln w="38100" cap="flat" cmpd="sng">
            <a:solidFill>
              <a:srgbClr val="ABABAB"/>
            </a:solidFill>
            <a:prstDash val="solid"/>
            <a:miter lim="400000"/>
            <a:headEnd type="none" w="sm" len="sm"/>
            <a:tailEnd type="triangle" w="med" len="med"/>
          </a:ln>
        </p:spPr>
      </p:cxnSp>
      <p:cxnSp>
        <p:nvCxnSpPr>
          <p:cNvPr id="243" name="Google Shape;243;p40"/>
          <p:cNvCxnSpPr/>
          <p:nvPr/>
        </p:nvCxnSpPr>
        <p:spPr>
          <a:xfrm>
            <a:off x="2306049" y="1719205"/>
            <a:ext cx="2406000" cy="1227600"/>
          </a:xfrm>
          <a:prstGeom prst="straightConnector1">
            <a:avLst/>
          </a:prstGeom>
          <a:noFill/>
          <a:ln w="38100" cap="flat" cmpd="sng">
            <a:solidFill>
              <a:srgbClr val="ABABAB"/>
            </a:solidFill>
            <a:prstDash val="solid"/>
            <a:miter lim="400000"/>
            <a:headEnd type="none" w="sm" len="sm"/>
            <a:tailEnd type="triangle" w="med" len="med"/>
          </a:ln>
        </p:spPr>
      </p:cxnSp>
      <p:cxnSp>
        <p:nvCxnSpPr>
          <p:cNvPr id="244" name="Google Shape;244;p40"/>
          <p:cNvCxnSpPr/>
          <p:nvPr/>
        </p:nvCxnSpPr>
        <p:spPr>
          <a:xfrm rot="10800000" flipH="1">
            <a:off x="2306049" y="3451615"/>
            <a:ext cx="2406000" cy="1227600"/>
          </a:xfrm>
          <a:prstGeom prst="straightConnector1">
            <a:avLst/>
          </a:prstGeom>
          <a:noFill/>
          <a:ln w="38100" cap="flat" cmpd="sng">
            <a:solidFill>
              <a:srgbClr val="ABABAB"/>
            </a:solidFill>
            <a:prstDash val="solid"/>
            <a:miter lim="400000"/>
            <a:headEnd type="none" w="sm" len="sm"/>
            <a:tailEnd type="triangle" w="med" len="med"/>
          </a:ln>
        </p:spPr>
      </p:cxnSp>
      <p:pic>
        <p:nvPicPr>
          <p:cNvPr id="245" name="Google Shape;245;p40"/>
          <p:cNvPicPr preferRelativeResize="0"/>
          <p:nvPr/>
        </p:nvPicPr>
        <p:blipFill rotWithShape="1">
          <a:blip r:embed="rId3">
            <a:alphaModFix/>
          </a:blip>
          <a:srcRect/>
          <a:stretch/>
        </p:blipFill>
        <p:spPr>
          <a:xfrm>
            <a:off x="4661687" y="2493575"/>
            <a:ext cx="1374614" cy="1411270"/>
          </a:xfrm>
          <a:prstGeom prst="rect">
            <a:avLst/>
          </a:prstGeom>
          <a:noFill/>
          <a:ln>
            <a:noFill/>
          </a:ln>
        </p:spPr>
      </p:pic>
      <p:cxnSp>
        <p:nvCxnSpPr>
          <p:cNvPr id="246" name="Google Shape;246;p40"/>
          <p:cNvCxnSpPr/>
          <p:nvPr/>
        </p:nvCxnSpPr>
        <p:spPr>
          <a:xfrm rot="10800000">
            <a:off x="1189341" y="5293918"/>
            <a:ext cx="0" cy="455100"/>
          </a:xfrm>
          <a:prstGeom prst="straightConnector1">
            <a:avLst/>
          </a:prstGeom>
          <a:noFill/>
          <a:ln w="38100" cap="flat" cmpd="sng">
            <a:solidFill>
              <a:srgbClr val="ABABAB"/>
            </a:solidFill>
            <a:prstDash val="solid"/>
            <a:miter lim="400000"/>
            <a:headEnd type="none" w="sm" len="sm"/>
            <a:tailEnd type="triangle" w="med" len="med"/>
          </a:ln>
        </p:spPr>
      </p:cxnSp>
      <p:cxnSp>
        <p:nvCxnSpPr>
          <p:cNvPr id="247" name="Google Shape;247;p40"/>
          <p:cNvCxnSpPr/>
          <p:nvPr/>
        </p:nvCxnSpPr>
        <p:spPr>
          <a:xfrm flipH="1">
            <a:off x="1171333" y="5712584"/>
            <a:ext cx="5265300" cy="15300"/>
          </a:xfrm>
          <a:prstGeom prst="straightConnector1">
            <a:avLst/>
          </a:prstGeom>
          <a:noFill/>
          <a:ln w="38100" cap="flat" cmpd="sng">
            <a:solidFill>
              <a:srgbClr val="ABABAB"/>
            </a:solidFill>
            <a:prstDash val="solid"/>
            <a:miter lim="400000"/>
            <a:headEnd type="none" w="sm" len="sm"/>
            <a:tailEnd type="none" w="sm" len="sm"/>
          </a:ln>
        </p:spPr>
      </p:cxnSp>
      <p:cxnSp>
        <p:nvCxnSpPr>
          <p:cNvPr id="248" name="Google Shape;248;p40"/>
          <p:cNvCxnSpPr/>
          <p:nvPr/>
        </p:nvCxnSpPr>
        <p:spPr>
          <a:xfrm rot="10800000" flipH="1">
            <a:off x="6422994" y="3176742"/>
            <a:ext cx="13800" cy="2556000"/>
          </a:xfrm>
          <a:prstGeom prst="straightConnector1">
            <a:avLst/>
          </a:prstGeom>
          <a:noFill/>
          <a:ln w="38100" cap="flat" cmpd="sng">
            <a:solidFill>
              <a:srgbClr val="ABABAB"/>
            </a:solidFill>
            <a:prstDash val="solid"/>
            <a:miter lim="400000"/>
            <a:headEnd type="none" w="sm" len="sm"/>
            <a:tailEnd type="none" w="sm" len="sm"/>
          </a:ln>
        </p:spPr>
      </p:cxnSp>
      <p:cxnSp>
        <p:nvCxnSpPr>
          <p:cNvPr id="249" name="Google Shape;249;p40"/>
          <p:cNvCxnSpPr/>
          <p:nvPr/>
        </p:nvCxnSpPr>
        <p:spPr>
          <a:xfrm>
            <a:off x="5993802" y="3199210"/>
            <a:ext cx="459900" cy="0"/>
          </a:xfrm>
          <a:prstGeom prst="straightConnector1">
            <a:avLst/>
          </a:prstGeom>
          <a:noFill/>
          <a:ln w="38100" cap="flat" cmpd="sng">
            <a:solidFill>
              <a:srgbClr val="ABABAB"/>
            </a:solidFill>
            <a:prstDash val="solid"/>
            <a:miter lim="400000"/>
            <a:headEnd type="none" w="sm" len="sm"/>
            <a:tailEnd type="none" w="sm" len="sm"/>
          </a:ln>
        </p:spPr>
      </p:cxnSp>
      <p:sp>
        <p:nvSpPr>
          <p:cNvPr id="250" name="Google Shape;250;p40"/>
          <p:cNvSpPr/>
          <p:nvPr/>
        </p:nvSpPr>
        <p:spPr>
          <a:xfrm>
            <a:off x="3271106" y="5268597"/>
            <a:ext cx="1582481" cy="455100"/>
          </a:xfrm>
          <a:prstGeom prst="rect">
            <a:avLst/>
          </a:prstGeom>
          <a:no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000000"/>
              </a:buClr>
              <a:buSzPts val="2500"/>
              <a:buFont typeface="Helvetica Neue Light"/>
              <a:buNone/>
            </a:pPr>
            <a:r>
              <a:rPr lang="en-GB" sz="2500" i="0" u="none" strike="noStrike" dirty="0">
                <a:ln w="0"/>
                <a:solidFill>
                  <a:schemeClr val="bg1"/>
                </a:solidFill>
                <a:effectLst>
                  <a:outerShdw blurRad="38100" dist="19050" dir="2700000" algn="tl" rotWithShape="0">
                    <a:schemeClr val="dk1">
                      <a:alpha val="40000"/>
                    </a:schemeClr>
                  </a:outerShdw>
                </a:effectLst>
                <a:latin typeface="Helvetica Neue Light"/>
                <a:ea typeface="Helvetica Neue Light"/>
                <a:cs typeface="Helvetica Neue Light"/>
                <a:sym typeface="Helvetica Neue Light"/>
              </a:rPr>
              <a:t>allocation</a:t>
            </a:r>
            <a:endParaRPr sz="1000" dirty="0">
              <a:ln w="0"/>
              <a:solidFill>
                <a:schemeClr val="bg1"/>
              </a:solidFill>
              <a:effectLst>
                <a:outerShdw blurRad="38100" dist="19050" dir="2700000" algn="tl" rotWithShape="0">
                  <a:schemeClr val="dk1">
                    <a:alpha val="40000"/>
                  </a:schemeClr>
                </a:outerShdw>
              </a:effectLst>
            </a:endParaRPr>
          </a:p>
        </p:txBody>
      </p:sp>
      <p:sp>
        <p:nvSpPr>
          <p:cNvPr id="251" name="Google Shape;251;p40"/>
          <p:cNvSpPr/>
          <p:nvPr/>
        </p:nvSpPr>
        <p:spPr>
          <a:xfrm>
            <a:off x="241245" y="1480442"/>
            <a:ext cx="1918549" cy="455100"/>
          </a:xfrm>
          <a:prstGeom prst="rect">
            <a:avLst/>
          </a:prstGeom>
          <a:no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000000"/>
              </a:buClr>
              <a:buSzPts val="2500"/>
              <a:buFont typeface="Helvetica Neue Light"/>
              <a:buNone/>
            </a:pPr>
            <a:r>
              <a:rPr lang="en-GB" sz="2500" i="0" u="none" strike="noStrike" dirty="0">
                <a:ln w="0"/>
                <a:solidFill>
                  <a:schemeClr val="bg1"/>
                </a:solidFill>
                <a:effectLst>
                  <a:outerShdw blurRad="38100" dist="19050" dir="2700000" algn="tl" rotWithShape="0">
                    <a:schemeClr val="dk1">
                      <a:alpha val="40000"/>
                    </a:schemeClr>
                  </a:outerShdw>
                </a:effectLst>
                <a:latin typeface="Helvetica Neue Light"/>
                <a:ea typeface="Helvetica Neue Light"/>
                <a:cs typeface="Helvetica Neue Light"/>
                <a:sym typeface="Helvetica Neue Light"/>
              </a:rPr>
              <a:t>prosumer 1</a:t>
            </a:r>
            <a:endParaRPr sz="1000" dirty="0">
              <a:ln w="0"/>
              <a:solidFill>
                <a:schemeClr val="bg1"/>
              </a:solidFill>
              <a:effectLst>
                <a:outerShdw blurRad="38100" dist="19050" dir="2700000" algn="tl" rotWithShape="0">
                  <a:schemeClr val="dk1">
                    <a:alpha val="40000"/>
                  </a:schemeClr>
                </a:outerShdw>
              </a:effectLst>
            </a:endParaRPr>
          </a:p>
        </p:txBody>
      </p:sp>
      <p:sp>
        <p:nvSpPr>
          <p:cNvPr id="252" name="Google Shape;252;p40"/>
          <p:cNvSpPr/>
          <p:nvPr/>
        </p:nvSpPr>
        <p:spPr>
          <a:xfrm>
            <a:off x="311700" y="2971700"/>
            <a:ext cx="1848094" cy="455100"/>
          </a:xfrm>
          <a:prstGeom prst="rect">
            <a:avLst/>
          </a:prstGeom>
          <a:no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000000"/>
              </a:buClr>
              <a:buSzPts val="2500"/>
              <a:buFont typeface="Helvetica Neue Light"/>
              <a:buNone/>
            </a:pPr>
            <a:r>
              <a:rPr lang="en-GB" sz="2500" i="0" u="none" strike="noStrike" dirty="0">
                <a:ln w="0"/>
                <a:solidFill>
                  <a:schemeClr val="bg1"/>
                </a:solidFill>
                <a:effectLst>
                  <a:outerShdw blurRad="38100" dist="19050" dir="2700000" algn="tl" rotWithShape="0">
                    <a:schemeClr val="dk1">
                      <a:alpha val="40000"/>
                    </a:schemeClr>
                  </a:outerShdw>
                </a:effectLst>
                <a:latin typeface="Helvetica Neue Light"/>
                <a:ea typeface="Helvetica Neue Light"/>
                <a:cs typeface="Helvetica Neue Light"/>
                <a:sym typeface="Helvetica Neue Light"/>
              </a:rPr>
              <a:t>prosumer 2</a:t>
            </a:r>
            <a:endParaRPr sz="1000" dirty="0">
              <a:ln w="0"/>
              <a:solidFill>
                <a:schemeClr val="bg1"/>
              </a:solidFill>
              <a:effectLst>
                <a:outerShdw blurRad="38100" dist="19050" dir="2700000" algn="tl" rotWithShape="0">
                  <a:schemeClr val="dk1">
                    <a:alpha val="40000"/>
                  </a:schemeClr>
                </a:outerShdw>
              </a:effectLst>
            </a:endParaRPr>
          </a:p>
        </p:txBody>
      </p:sp>
      <p:sp>
        <p:nvSpPr>
          <p:cNvPr id="253" name="Google Shape;253;p40"/>
          <p:cNvSpPr/>
          <p:nvPr/>
        </p:nvSpPr>
        <p:spPr>
          <a:xfrm>
            <a:off x="311700" y="4462958"/>
            <a:ext cx="1848094" cy="455100"/>
          </a:xfrm>
          <a:prstGeom prst="rect">
            <a:avLst/>
          </a:prstGeom>
          <a:no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000000"/>
              </a:buClr>
              <a:buSzPts val="2500"/>
              <a:buFont typeface="Helvetica Neue Light"/>
              <a:buNone/>
            </a:pPr>
            <a:r>
              <a:rPr lang="en-GB" sz="2500" i="0" u="none" strike="noStrike" dirty="0">
                <a:ln w="0"/>
                <a:solidFill>
                  <a:schemeClr val="bg1"/>
                </a:solidFill>
                <a:effectLst>
                  <a:outerShdw blurRad="38100" dist="19050" dir="2700000" algn="tl" rotWithShape="0">
                    <a:schemeClr val="dk1">
                      <a:alpha val="40000"/>
                    </a:schemeClr>
                  </a:outerShdw>
                </a:effectLst>
                <a:latin typeface="Helvetica Neue Light"/>
                <a:ea typeface="Helvetica Neue Light"/>
                <a:cs typeface="Helvetica Neue Light"/>
                <a:sym typeface="Helvetica Neue Light"/>
              </a:rPr>
              <a:t>prosumer 3</a:t>
            </a:r>
            <a:endParaRPr sz="1000" dirty="0">
              <a:ln w="0"/>
              <a:solidFill>
                <a:schemeClr val="bg1"/>
              </a:solidFill>
              <a:effectLst>
                <a:outerShdw blurRad="38100" dist="19050" dir="2700000" algn="tl" rotWithShape="0">
                  <a:schemeClr val="dk1">
                    <a:alpha val="40000"/>
                  </a:schemeClr>
                </a:outerShdw>
              </a:effectLst>
            </a:endParaRPr>
          </a:p>
        </p:txBody>
      </p:sp>
      <p:sp>
        <p:nvSpPr>
          <p:cNvPr id="254" name="Google Shape;254;p40"/>
          <p:cNvSpPr/>
          <p:nvPr/>
        </p:nvSpPr>
        <p:spPr>
          <a:xfrm>
            <a:off x="4899270" y="5277329"/>
            <a:ext cx="276600" cy="455400"/>
          </a:xfrm>
          <a:prstGeom prst="rect">
            <a:avLst/>
          </a:prstGeom>
          <a:no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000000"/>
              </a:buClr>
              <a:buSzPts val="2500"/>
              <a:buFont typeface="Times"/>
              <a:buNone/>
            </a:pPr>
            <a:r>
              <a:rPr lang="en-GB" sz="2500" i="1" u="none" strike="noStrike">
                <a:ln w="0"/>
                <a:solidFill>
                  <a:schemeClr val="bg1"/>
                </a:solidFill>
                <a:effectLst>
                  <a:outerShdw blurRad="38100" dist="19050" dir="2700000" algn="tl" rotWithShape="0">
                    <a:schemeClr val="dk1">
                      <a:alpha val="40000"/>
                    </a:schemeClr>
                  </a:outerShdw>
                </a:effectLst>
                <a:latin typeface="Times"/>
                <a:ea typeface="Times"/>
                <a:cs typeface="Times"/>
                <a:sym typeface="Times"/>
              </a:rPr>
              <a:t>A</a:t>
            </a:r>
            <a:endParaRPr sz="1000">
              <a:ln w="0"/>
              <a:solidFill>
                <a:schemeClr val="bg1"/>
              </a:solidFill>
              <a:effectLst>
                <a:outerShdw blurRad="38100" dist="19050" dir="2700000" algn="tl" rotWithShape="0">
                  <a:schemeClr val="dk1">
                    <a:alpha val="40000"/>
                  </a:schemeClr>
                </a:outerShdw>
              </a:effectLst>
            </a:endParaRPr>
          </a:p>
        </p:txBody>
      </p:sp>
      <p:pic>
        <p:nvPicPr>
          <p:cNvPr id="255" name="Google Shape;255;p40"/>
          <p:cNvPicPr preferRelativeResize="0"/>
          <p:nvPr/>
        </p:nvPicPr>
        <p:blipFill rotWithShape="1">
          <a:blip r:embed="rId4">
            <a:alphaModFix/>
          </a:blip>
          <a:srcRect/>
          <a:stretch/>
        </p:blipFill>
        <p:spPr>
          <a:xfrm>
            <a:off x="5098796" y="1412904"/>
            <a:ext cx="790114" cy="1866079"/>
          </a:xfrm>
          <a:prstGeom prst="rect">
            <a:avLst/>
          </a:prstGeom>
          <a:noFill/>
          <a:ln>
            <a:noFill/>
          </a:ln>
        </p:spPr>
      </p:pic>
      <p:sp>
        <p:nvSpPr>
          <p:cNvPr id="261" name="Google Shape;261;p40"/>
          <p:cNvSpPr txBox="1">
            <a:spLocks noGrp="1"/>
          </p:cNvSpPr>
          <p:nvPr>
            <p:ph type="title"/>
          </p:nvPr>
        </p:nvSpPr>
        <p:spPr>
          <a:xfrm>
            <a:off x="0" y="403874"/>
            <a:ext cx="8902755" cy="763500"/>
          </a:xfrm>
          <a:prstGeom prst="rect">
            <a:avLst/>
          </a:prstGeom>
        </p:spPr>
        <p:txBody>
          <a:bodyPr spcFirstLastPara="1" wrap="square" lIns="35725" tIns="35725" rIns="35725" bIns="35725" anchor="b" anchorCtr="0">
            <a:noAutofit/>
          </a:bodyPr>
          <a:lstStyle/>
          <a:p>
            <a:pPr marL="0" lvl="0" indent="0" algn="l" rtl="0">
              <a:spcBef>
                <a:spcPts val="0"/>
              </a:spcBef>
              <a:spcAft>
                <a:spcPts val="0"/>
              </a:spcAft>
              <a:buNone/>
            </a:pPr>
            <a:r>
              <a:rPr lang="en-GB" sz="4000" dirty="0">
                <a:ln w="0"/>
              </a:rPr>
              <a:t>Decentralized Control and Optimization Setup</a:t>
            </a:r>
            <a:endParaRPr sz="4000" dirty="0">
              <a:ln w="0"/>
            </a:endParaRPr>
          </a:p>
        </p:txBody>
      </p:sp>
      <p:sp>
        <p:nvSpPr>
          <p:cNvPr id="256" name="Google Shape;256;p40"/>
          <p:cNvSpPr txBox="1">
            <a:spLocks noGrp="1"/>
          </p:cNvSpPr>
          <p:nvPr>
            <p:ph type="body" idx="1"/>
          </p:nvPr>
        </p:nvSpPr>
        <p:spPr>
          <a:xfrm>
            <a:off x="5936355" y="841773"/>
            <a:ext cx="2966400" cy="2049300"/>
          </a:xfrm>
          <a:prstGeom prst="rect">
            <a:avLst/>
          </a:prstGeom>
          <a:noFill/>
          <a:ln>
            <a:noFill/>
          </a:ln>
        </p:spPr>
        <p:txBody>
          <a:bodyPr spcFirstLastPara="1" wrap="square" lIns="35725" tIns="35725" rIns="35725" bIns="35725" anchor="t" anchorCtr="0">
            <a:noAutofit/>
          </a:bodyPr>
          <a:lstStyle/>
          <a:p>
            <a:pPr marL="279400" lvl="0" indent="-279400" algn="l" rtl="0">
              <a:lnSpc>
                <a:spcPct val="100000"/>
              </a:lnSpc>
              <a:spcBef>
                <a:spcPts val="0"/>
              </a:spcBef>
              <a:spcAft>
                <a:spcPts val="0"/>
              </a:spcAft>
              <a:buClr>
                <a:srgbClr val="000000"/>
              </a:buClr>
              <a:buSzPts val="1600"/>
              <a:buChar char="●"/>
            </a:pPr>
            <a:r>
              <a:rPr lang="en-GB" sz="2100" dirty="0">
                <a:ln w="0"/>
                <a:effectLst>
                  <a:outerShdw blurRad="38100" dist="19050" dir="2700000" algn="tl" rotWithShape="0">
                    <a:schemeClr val="dk1">
                      <a:alpha val="40000"/>
                    </a:schemeClr>
                  </a:outerShdw>
                </a:effectLst>
              </a:rPr>
              <a:t>solvable with an efficient MILP solver (e.g., CPLEX)</a:t>
            </a:r>
            <a:endParaRPr dirty="0">
              <a:ln w="0"/>
              <a:effectLst>
                <a:outerShdw blurRad="38100" dist="19050" dir="2700000" algn="tl" rotWithShape="0">
                  <a:schemeClr val="dk1">
                    <a:alpha val="40000"/>
                  </a:schemeClr>
                </a:outerShdw>
              </a:effectLst>
            </a:endParaRPr>
          </a:p>
          <a:p>
            <a:pPr marL="279400" lvl="0" indent="-279400" algn="l" rtl="0">
              <a:lnSpc>
                <a:spcPct val="100000"/>
              </a:lnSpc>
              <a:spcBef>
                <a:spcPts val="1400"/>
              </a:spcBef>
              <a:spcAft>
                <a:spcPts val="0"/>
              </a:spcAft>
              <a:buClr>
                <a:srgbClr val="000000"/>
              </a:buClr>
              <a:buSzPts val="1600"/>
              <a:buChar char="●"/>
            </a:pPr>
            <a:r>
              <a:rPr lang="en-GB" sz="2100" dirty="0">
                <a:ln w="0"/>
                <a:effectLst>
                  <a:outerShdw blurRad="38100" dist="19050" dir="2700000" algn="tl" rotWithShape="0">
                    <a:schemeClr val="dk1">
                      <a:alpha val="40000"/>
                    </a:schemeClr>
                  </a:outerShdw>
                </a:effectLst>
              </a:rPr>
              <a:t>does not scale well with smart contracts</a:t>
            </a:r>
            <a:endParaRPr dirty="0">
              <a:ln w="0"/>
              <a:effectLst>
                <a:outerShdw blurRad="38100" dist="19050" dir="2700000" algn="tl" rotWithShape="0">
                  <a:schemeClr val="dk1">
                    <a:alpha val="40000"/>
                  </a:schemeClr>
                </a:outerShdw>
              </a:effectLst>
            </a:endParaRPr>
          </a:p>
        </p:txBody>
      </p:sp>
      <p:sp>
        <p:nvSpPr>
          <p:cNvPr id="257" name="Google Shape;257;p40"/>
          <p:cNvSpPr txBox="1">
            <a:spLocks noGrp="1"/>
          </p:cNvSpPr>
          <p:nvPr>
            <p:ph type="sldNum" idx="12"/>
          </p:nvPr>
        </p:nvSpPr>
        <p:spPr>
          <a:xfrm>
            <a:off x="8626078" y="5815609"/>
            <a:ext cx="219300" cy="210600"/>
          </a:xfrm>
          <a:prstGeom prst="rect">
            <a:avLst/>
          </a:prstGeom>
          <a:noFill/>
          <a:ln>
            <a:noFill/>
          </a:ln>
        </p:spPr>
        <p:txBody>
          <a:bodyPr spcFirstLastPara="1" wrap="square" lIns="35725" tIns="35725" rIns="35725" bIns="35725" anchor="t" anchorCtr="0">
            <a:noAutofit/>
          </a:bodyPr>
          <a:lstStyle/>
          <a:p>
            <a:pPr marL="0" lvl="0" indent="0" algn="r" rtl="0">
              <a:spcBef>
                <a:spcPts val="0"/>
              </a:spcBef>
              <a:spcAft>
                <a:spcPts val="0"/>
              </a:spcAft>
              <a:buNone/>
            </a:pPr>
            <a:fld id="{00000000-1234-1234-1234-123412341234}" type="slidenum">
              <a:rPr lang="en-GB">
                <a:ln w="0"/>
                <a:solidFill>
                  <a:schemeClr val="bg1"/>
                </a:solidFill>
                <a:effectLst>
                  <a:outerShdw blurRad="38100" dist="19050" dir="2700000" algn="tl" rotWithShape="0">
                    <a:schemeClr val="dk1">
                      <a:alpha val="40000"/>
                    </a:schemeClr>
                  </a:outerShdw>
                </a:effectLst>
              </a:rPr>
              <a:t>10</a:t>
            </a:fld>
            <a:endParaRPr>
              <a:ln w="0"/>
              <a:solidFill>
                <a:schemeClr val="bg1"/>
              </a:solidFill>
              <a:effectLst>
                <a:outerShdw blurRad="38100" dist="19050" dir="2700000" algn="tl" rotWithShape="0">
                  <a:schemeClr val="dk1">
                    <a:alpha val="40000"/>
                  </a:schemeClr>
                </a:outerShdw>
              </a:effectLst>
              <a:latin typeface="Arial"/>
              <a:ea typeface="Arial"/>
              <a:cs typeface="Arial"/>
              <a:sym typeface="Arial"/>
            </a:endParaRPr>
          </a:p>
        </p:txBody>
      </p:sp>
      <p:grpSp>
        <p:nvGrpSpPr>
          <p:cNvPr id="258" name="Google Shape;258;p40"/>
          <p:cNvGrpSpPr/>
          <p:nvPr/>
        </p:nvGrpSpPr>
        <p:grpSpPr>
          <a:xfrm>
            <a:off x="3346130" y="3991383"/>
            <a:ext cx="2768651" cy="990873"/>
            <a:chOff x="-2637737" y="2876386"/>
            <a:chExt cx="7293600" cy="3302911"/>
          </a:xfrm>
        </p:grpSpPr>
        <p:sp>
          <p:nvSpPr>
            <p:cNvPr id="259" name="Google Shape;259;p40"/>
            <p:cNvSpPr txBox="1"/>
            <p:nvPr/>
          </p:nvSpPr>
          <p:spPr>
            <a:xfrm>
              <a:off x="-2637737" y="5073197"/>
              <a:ext cx="7293600" cy="1106100"/>
            </a:xfrm>
            <a:prstGeom prst="rect">
              <a:avLst/>
            </a:prstGeom>
            <a:no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000000"/>
                </a:buClr>
                <a:buSzPts val="1700"/>
                <a:buFont typeface="Helvetica Neue Light"/>
                <a:buNone/>
              </a:pPr>
              <a:r>
                <a:rPr lang="en-GB" sz="1700" i="0" u="none" strike="noStrike">
                  <a:ln w="0"/>
                  <a:solidFill>
                    <a:schemeClr val="bg1"/>
                  </a:solidFill>
                  <a:effectLst>
                    <a:outerShdw blurRad="38100" dist="19050" dir="2700000" algn="tl" rotWithShape="0">
                      <a:schemeClr val="dk1">
                        <a:alpha val="40000"/>
                      </a:schemeClr>
                    </a:outerShdw>
                  </a:effectLst>
                  <a:latin typeface="Helvetica Neue Light"/>
                  <a:ea typeface="Helvetica Neue Light"/>
                  <a:cs typeface="Helvetica Neue Light"/>
                  <a:sym typeface="Helvetica Neue Light"/>
                </a:rPr>
                <a:t>Feasibility </a:t>
              </a:r>
              <a:r>
                <a:rPr lang="en-GB" sz="1400" i="0" u="none" strike="noStrike">
                  <a:ln w="0"/>
                  <a:solidFill>
                    <a:schemeClr val="bg1"/>
                  </a:solidFill>
                  <a:effectLst>
                    <a:outerShdw blurRad="38100" dist="19050" dir="2700000" algn="tl" rotWithShape="0">
                      <a:schemeClr val="dk1">
                        <a:alpha val="40000"/>
                      </a:schemeClr>
                    </a:outerShdw>
                  </a:effectLst>
                  <a:latin typeface="Helvetica Neue Light"/>
                  <a:ea typeface="Helvetica Neue Light"/>
                  <a:cs typeface="Helvetica Neue Light"/>
                  <a:sym typeface="Helvetica Neue Light"/>
                </a:rPr>
                <a:t>Constraints:</a:t>
              </a:r>
              <a:endParaRPr sz="1000">
                <a:ln w="0"/>
                <a:solidFill>
                  <a:schemeClr val="bg1"/>
                </a:solidFill>
                <a:effectLst>
                  <a:outerShdw blurRad="38100" dist="19050" dir="2700000" algn="tl" rotWithShape="0">
                    <a:schemeClr val="dk1">
                      <a:alpha val="40000"/>
                    </a:schemeClr>
                  </a:outerShdw>
                </a:effectLst>
              </a:endParaRPr>
            </a:p>
          </p:txBody>
        </p:sp>
        <p:sp>
          <p:nvSpPr>
            <p:cNvPr id="260" name="Google Shape;260;p40"/>
            <p:cNvSpPr txBox="1"/>
            <p:nvPr/>
          </p:nvSpPr>
          <p:spPr>
            <a:xfrm>
              <a:off x="1406576" y="2876386"/>
              <a:ext cx="3091500" cy="1106100"/>
            </a:xfrm>
            <a:prstGeom prst="rect">
              <a:avLst/>
            </a:pr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000000"/>
                </a:buClr>
                <a:buSzPts val="1700"/>
                <a:buFont typeface="Helvetica Neue Light"/>
                <a:buNone/>
              </a:pPr>
              <a:r>
                <a:rPr lang="en-GB" sz="1700" i="0" u="none" strike="noStrike" dirty="0">
                  <a:ln w="0"/>
                  <a:solidFill>
                    <a:schemeClr val="bg1"/>
                  </a:solidFill>
                  <a:effectLst>
                    <a:outerShdw blurRad="38100" dist="19050" dir="2700000" algn="tl" rotWithShape="0">
                      <a:schemeClr val="dk1">
                        <a:alpha val="40000"/>
                      </a:schemeClr>
                    </a:outerShdw>
                  </a:effectLst>
                  <a:latin typeface="Helvetica Neue Light"/>
                  <a:ea typeface="Helvetica Neue Light"/>
                  <a:cs typeface="Helvetica Neue Light"/>
                  <a:sym typeface="Helvetica Neue Light"/>
                </a:rPr>
                <a:t>Objective : </a:t>
              </a:r>
              <a:endParaRPr sz="1000" dirty="0">
                <a:ln w="0"/>
                <a:solidFill>
                  <a:schemeClr val="bg1"/>
                </a:solidFill>
                <a:effectLst>
                  <a:outerShdw blurRad="38100" dist="19050" dir="2700000" algn="tl" rotWithShape="0">
                    <a:schemeClr val="dk1">
                      <a:alpha val="40000"/>
                    </a:schemeClr>
                  </a:outerShdw>
                </a:effectLst>
              </a:endParaRPr>
            </a:p>
          </p:txBody>
        </p:sp>
      </p:grpSp>
      <p:pic>
        <p:nvPicPr>
          <p:cNvPr id="262" name="Google Shape;262;p40"/>
          <p:cNvPicPr preferRelativeResize="0"/>
          <p:nvPr/>
        </p:nvPicPr>
        <p:blipFill>
          <a:blip r:embed="rId5">
            <a:alphaModFix/>
          </a:blip>
          <a:stretch>
            <a:fillRect/>
          </a:stretch>
        </p:blipFill>
        <p:spPr>
          <a:xfrm>
            <a:off x="6001652" y="3973937"/>
            <a:ext cx="3114776" cy="375850"/>
          </a:xfrm>
          <a:prstGeom prst="rect">
            <a:avLst/>
          </a:prstGeom>
          <a:noFill/>
          <a:ln>
            <a:noFill/>
          </a:ln>
        </p:spPr>
      </p:pic>
      <p:pic>
        <p:nvPicPr>
          <p:cNvPr id="263" name="Google Shape;263;p40"/>
          <p:cNvPicPr preferRelativeResize="0"/>
          <p:nvPr/>
        </p:nvPicPr>
        <p:blipFill>
          <a:blip r:embed="rId6">
            <a:alphaModFix/>
          </a:blip>
          <a:stretch>
            <a:fillRect/>
          </a:stretch>
        </p:blipFill>
        <p:spPr>
          <a:xfrm>
            <a:off x="5807988" y="4447608"/>
            <a:ext cx="3114775" cy="778688"/>
          </a:xfrm>
          <a:prstGeom prst="rect">
            <a:avLst/>
          </a:prstGeom>
          <a:noFill/>
          <a:ln>
            <a:noFill/>
          </a:ln>
        </p:spPr>
      </p:pic>
      <p:sp>
        <p:nvSpPr>
          <p:cNvPr id="264" name="Google Shape;264;p40"/>
          <p:cNvSpPr txBox="1"/>
          <p:nvPr/>
        </p:nvSpPr>
        <p:spPr>
          <a:xfrm>
            <a:off x="7259725" y="4960900"/>
            <a:ext cx="459900" cy="77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800" dirty="0">
                <a:ln w="0"/>
                <a:solidFill>
                  <a:schemeClr val="bg1"/>
                </a:solidFill>
                <a:effectLst>
                  <a:outerShdw blurRad="38100" dist="19050" dir="2700000" algn="tl" rotWithShape="0">
                    <a:schemeClr val="dk1">
                      <a:alpha val="40000"/>
                    </a:schemeClr>
                  </a:outerShdw>
                </a:effectLst>
              </a:rPr>
              <a:t>.</a:t>
            </a:r>
            <a:endParaRPr sz="1800" dirty="0">
              <a:ln w="0"/>
              <a:solidFill>
                <a:schemeClr val="bg1"/>
              </a:solidFill>
              <a:effectLst>
                <a:outerShdw blurRad="38100" dist="19050" dir="2700000" algn="tl" rotWithShape="0">
                  <a:schemeClr val="dk1">
                    <a:alpha val="40000"/>
                  </a:schemeClr>
                </a:outerShdw>
              </a:effectLst>
            </a:endParaRPr>
          </a:p>
          <a:p>
            <a:pPr marL="0" lvl="0" indent="0" algn="l" rtl="0">
              <a:spcBef>
                <a:spcPts val="0"/>
              </a:spcBef>
              <a:spcAft>
                <a:spcPts val="0"/>
              </a:spcAft>
              <a:buNone/>
            </a:pPr>
            <a:r>
              <a:rPr lang="en-GB" sz="1800" dirty="0">
                <a:ln w="0"/>
                <a:solidFill>
                  <a:schemeClr val="bg1"/>
                </a:solidFill>
                <a:effectLst>
                  <a:outerShdw blurRad="38100" dist="19050" dir="2700000" algn="tl" rotWithShape="0">
                    <a:schemeClr val="dk1">
                      <a:alpha val="40000"/>
                    </a:schemeClr>
                  </a:outerShdw>
                </a:effectLst>
              </a:rPr>
              <a:t>.</a:t>
            </a:r>
            <a:endParaRPr sz="1800" dirty="0">
              <a:ln w="0"/>
              <a:solidFill>
                <a:schemeClr val="bg1"/>
              </a:solidFill>
              <a:effectLst>
                <a:outerShdw blurRad="38100" dist="19050" dir="2700000" algn="tl" rotWithShape="0">
                  <a:schemeClr val="dk1">
                    <a:alpha val="40000"/>
                  </a:schemeClr>
                </a:outerShdw>
              </a:effectLst>
            </a:endParaRPr>
          </a:p>
          <a:p>
            <a:pPr marL="0" lvl="0" indent="0" algn="l" rtl="0">
              <a:spcBef>
                <a:spcPts val="0"/>
              </a:spcBef>
              <a:spcAft>
                <a:spcPts val="0"/>
              </a:spcAft>
              <a:buNone/>
            </a:pPr>
            <a:r>
              <a:rPr lang="en-GB" sz="1800" dirty="0">
                <a:ln w="0"/>
                <a:solidFill>
                  <a:schemeClr val="bg1"/>
                </a:solidFill>
                <a:effectLst>
                  <a:outerShdw blurRad="38100" dist="19050" dir="2700000" algn="tl" rotWithShape="0">
                    <a:schemeClr val="dk1">
                      <a:alpha val="40000"/>
                    </a:schemeClr>
                  </a:outerShdw>
                </a:effectLst>
              </a:rPr>
              <a:t>.</a:t>
            </a:r>
            <a:endParaRPr sz="1800" dirty="0">
              <a:ln w="0"/>
              <a:solidFill>
                <a:schemeClr val="bg1"/>
              </a:solidFill>
              <a:effectLst>
                <a:outerShdw blurRad="38100" dist="19050" dir="2700000" algn="tl" rotWithShape="0">
                  <a:schemeClr val="dk1">
                    <a:alpha val="40000"/>
                  </a:schemeClr>
                </a:outerShdw>
              </a:effectLst>
            </a:endParaRPr>
          </a:p>
        </p:txBody>
      </p:sp>
      <p:pic>
        <p:nvPicPr>
          <p:cNvPr id="265" name="Google Shape;265;p40"/>
          <p:cNvPicPr preferRelativeResize="0"/>
          <p:nvPr/>
        </p:nvPicPr>
        <p:blipFill>
          <a:blip r:embed="rId7">
            <a:alphaModFix/>
          </a:blip>
          <a:stretch>
            <a:fillRect/>
          </a:stretch>
        </p:blipFill>
        <p:spPr>
          <a:xfrm rot="1771689">
            <a:off x="2907075" y="1809015"/>
            <a:ext cx="975156" cy="288567"/>
          </a:xfrm>
          <a:prstGeom prst="rect">
            <a:avLst/>
          </a:prstGeom>
          <a:noFill/>
          <a:ln>
            <a:noFill/>
          </a:ln>
        </p:spPr>
      </p:pic>
      <p:pic>
        <p:nvPicPr>
          <p:cNvPr id="266" name="Google Shape;266;p40"/>
          <p:cNvPicPr preferRelativeResize="0"/>
          <p:nvPr/>
        </p:nvPicPr>
        <p:blipFill>
          <a:blip r:embed="rId7">
            <a:alphaModFix/>
          </a:blip>
          <a:stretch>
            <a:fillRect/>
          </a:stretch>
        </p:blipFill>
        <p:spPr>
          <a:xfrm rot="-1576696">
            <a:off x="2478125" y="3963415"/>
            <a:ext cx="975157" cy="288567"/>
          </a:xfrm>
          <a:prstGeom prst="rect">
            <a:avLst/>
          </a:prstGeom>
          <a:noFill/>
          <a:ln>
            <a:noFill/>
          </a:ln>
        </p:spPr>
      </p:pic>
      <p:pic>
        <p:nvPicPr>
          <p:cNvPr id="267" name="Google Shape;267;p40"/>
          <p:cNvPicPr preferRelativeResize="0"/>
          <p:nvPr/>
        </p:nvPicPr>
        <p:blipFill>
          <a:blip r:embed="rId8">
            <a:alphaModFix/>
          </a:blip>
          <a:stretch>
            <a:fillRect/>
          </a:stretch>
        </p:blipFill>
        <p:spPr>
          <a:xfrm>
            <a:off x="2691875" y="2896515"/>
            <a:ext cx="1015136" cy="288567"/>
          </a:xfrm>
          <a:prstGeom prst="rect">
            <a:avLst/>
          </a:prstGeom>
          <a:noFill/>
          <a:ln>
            <a:noFill/>
          </a:ln>
        </p:spPr>
      </p:pic>
      <p:pic>
        <p:nvPicPr>
          <p:cNvPr id="268" name="Google Shape;268;p40"/>
          <p:cNvPicPr preferRelativeResize="0"/>
          <p:nvPr/>
        </p:nvPicPr>
        <p:blipFill>
          <a:blip r:embed="rId8">
            <a:alphaModFix/>
          </a:blip>
          <a:stretch>
            <a:fillRect/>
          </a:stretch>
        </p:blipFill>
        <p:spPr>
          <a:xfrm rot="-1652466">
            <a:off x="2691875" y="4284365"/>
            <a:ext cx="1015136" cy="288567"/>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F123E8-B8E7-4473-8C5C-78A3D7DA9CBC}"/>
              </a:ext>
            </a:extLst>
          </p:cNvPr>
          <p:cNvSpPr>
            <a:spLocks noGrp="1"/>
          </p:cNvSpPr>
          <p:nvPr>
            <p:ph type="title"/>
          </p:nvPr>
        </p:nvSpPr>
        <p:spPr/>
        <p:txBody>
          <a:bodyPr>
            <a:normAutofit/>
          </a:bodyPr>
          <a:lstStyle/>
          <a:p>
            <a:r>
              <a:rPr lang="en-US" sz="4000" dirty="0">
                <a:solidFill>
                  <a:schemeClr val="dk1"/>
                </a:solidFill>
                <a:ea typeface="Tahoma" panose="020B0604030504040204" pitchFamily="34" charset="0"/>
                <a:cs typeface="Tahoma" panose="020B0604030504040204" pitchFamily="34" charset="0"/>
                <a:sym typeface="Calibri"/>
              </a:rPr>
              <a:t>Decentralized</a:t>
            </a:r>
            <a:r>
              <a:rPr lang="en-US" sz="4000" dirty="0">
                <a:solidFill>
                  <a:schemeClr val="dk1"/>
                </a:solidFill>
                <a:effectLst>
                  <a:outerShdw blurRad="38100" dist="38100" dir="2700000" algn="tl">
                    <a:srgbClr val="000000">
                      <a:alpha val="43137"/>
                    </a:srgbClr>
                  </a:outerShdw>
                </a:effectLst>
                <a:ea typeface="Tahoma" panose="020B0604030504040204" pitchFamily="34" charset="0"/>
                <a:cs typeface="Tahoma" panose="020B0604030504040204" pitchFamily="34" charset="0"/>
                <a:sym typeface="Calibri"/>
              </a:rPr>
              <a:t> </a:t>
            </a:r>
            <a:r>
              <a:rPr lang="en-US" sz="4000" dirty="0">
                <a:solidFill>
                  <a:schemeClr val="dk1"/>
                </a:solidFill>
                <a:ea typeface="Tahoma" panose="020B0604030504040204" pitchFamily="34" charset="0"/>
                <a:cs typeface="Tahoma" panose="020B0604030504040204" pitchFamily="34" charset="0"/>
                <a:sym typeface="Calibri"/>
              </a:rPr>
              <a:t>Information</a:t>
            </a:r>
            <a:endParaRPr lang="en-US" sz="4000" dirty="0"/>
          </a:p>
        </p:txBody>
      </p:sp>
      <p:sp>
        <p:nvSpPr>
          <p:cNvPr id="3" name="Text Placeholder 2">
            <a:extLst>
              <a:ext uri="{FF2B5EF4-FFF2-40B4-BE49-F238E27FC236}">
                <a16:creationId xmlns:a16="http://schemas.microsoft.com/office/drawing/2014/main" id="{CFD78855-57DF-4F53-A4CF-E4B0AB683BE6}"/>
              </a:ext>
            </a:extLst>
          </p:cNvPr>
          <p:cNvSpPr>
            <a:spLocks noGrp="1"/>
          </p:cNvSpPr>
          <p:nvPr>
            <p:ph type="body" idx="1"/>
          </p:nvPr>
        </p:nvSpPr>
        <p:spPr/>
        <p:txBody>
          <a:bodyPr/>
          <a:lstStyle/>
          <a:p>
            <a:r>
              <a:rPr lang="en-US" dirty="0"/>
              <a:t>Decentralized Information is provided by integrating a distributed </a:t>
            </a:r>
            <a:r>
              <a:rPr lang="en-US" b="1" u="sng" dirty="0"/>
              <a:t>actor-based real-time middleware called RIAPS </a:t>
            </a:r>
            <a:r>
              <a:rPr lang="en-US" dirty="0"/>
              <a:t>with blockchains.</a:t>
            </a:r>
          </a:p>
          <a:p>
            <a:r>
              <a:rPr lang="en-US" dirty="0"/>
              <a:t>We use </a:t>
            </a:r>
            <a:r>
              <a:rPr lang="en-US" b="1" u="sng" dirty="0"/>
              <a:t>block-chains primarily as a distributed ledger </a:t>
            </a:r>
            <a:r>
              <a:rPr lang="en-US" dirty="0"/>
              <a:t>and a mechanism to execute computing procedures that can be validated by any node.</a:t>
            </a:r>
          </a:p>
        </p:txBody>
      </p:sp>
    </p:spTree>
    <p:extLst>
      <p:ext uri="{BB962C8B-B14F-4D97-AF65-F5344CB8AC3E}">
        <p14:creationId xmlns:p14="http://schemas.microsoft.com/office/powerpoint/2010/main" val="7110578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B0B1F7B-B476-42DC-AA78-72C59A1FBBAF}"/>
              </a:ext>
            </a:extLst>
          </p:cNvPr>
          <p:cNvPicPr>
            <a:picLocks noChangeAspect="1"/>
          </p:cNvPicPr>
          <p:nvPr/>
        </p:nvPicPr>
        <p:blipFill>
          <a:blip r:embed="rId3"/>
          <a:stretch>
            <a:fillRect/>
          </a:stretch>
        </p:blipFill>
        <p:spPr>
          <a:xfrm>
            <a:off x="4431756" y="1400612"/>
            <a:ext cx="4607596" cy="2974835"/>
          </a:xfrm>
          <a:prstGeom prst="rect">
            <a:avLst/>
          </a:prstGeom>
        </p:spPr>
      </p:pic>
      <p:sp>
        <p:nvSpPr>
          <p:cNvPr id="2" name="Title 1">
            <a:extLst>
              <a:ext uri="{FF2B5EF4-FFF2-40B4-BE49-F238E27FC236}">
                <a16:creationId xmlns:a16="http://schemas.microsoft.com/office/drawing/2014/main" id="{71AA16C5-61C2-40FC-9A7E-FD0DC29EE12B}"/>
              </a:ext>
            </a:extLst>
          </p:cNvPr>
          <p:cNvSpPr>
            <a:spLocks noGrp="1"/>
          </p:cNvSpPr>
          <p:nvPr>
            <p:ph type="title"/>
          </p:nvPr>
        </p:nvSpPr>
        <p:spPr>
          <a:xfrm>
            <a:off x="401850" y="0"/>
            <a:ext cx="8340300" cy="982200"/>
          </a:xfrm>
        </p:spPr>
        <p:txBody>
          <a:bodyPr>
            <a:normAutofit/>
          </a:bodyPr>
          <a:lstStyle/>
          <a:p>
            <a:r>
              <a:rPr lang="en-US" sz="4000" dirty="0"/>
              <a:t>Integration with Solvers</a:t>
            </a:r>
          </a:p>
        </p:txBody>
      </p:sp>
      <p:sp>
        <p:nvSpPr>
          <p:cNvPr id="3" name="Text Placeholder 2">
            <a:extLst>
              <a:ext uri="{FF2B5EF4-FFF2-40B4-BE49-F238E27FC236}">
                <a16:creationId xmlns:a16="http://schemas.microsoft.com/office/drawing/2014/main" id="{9A77328B-CAB7-4C5E-A797-19DF0ECB7AE3}"/>
              </a:ext>
            </a:extLst>
          </p:cNvPr>
          <p:cNvSpPr>
            <a:spLocks noGrp="1"/>
          </p:cNvSpPr>
          <p:nvPr>
            <p:ph type="body" idx="1"/>
          </p:nvPr>
        </p:nvSpPr>
        <p:spPr>
          <a:xfrm>
            <a:off x="-119458" y="982200"/>
            <a:ext cx="4691458" cy="4688100"/>
          </a:xfrm>
        </p:spPr>
        <p:txBody>
          <a:bodyPr>
            <a:normAutofit fontScale="92500" lnSpcReduction="10000"/>
          </a:bodyPr>
          <a:lstStyle/>
          <a:p>
            <a:r>
              <a:rPr lang="en-US" dirty="0"/>
              <a:t>The workflow of the system requires each prosumer to submit bids and offers per operation interval.</a:t>
            </a:r>
          </a:p>
          <a:p>
            <a:r>
              <a:rPr lang="en-US" dirty="0"/>
              <a:t>The solvers compute optimal allocation.</a:t>
            </a:r>
          </a:p>
          <a:p>
            <a:r>
              <a:rPr lang="en-US" dirty="0"/>
              <a:t>Smart contract verifies solutions.</a:t>
            </a:r>
          </a:p>
          <a:p>
            <a:r>
              <a:rPr lang="en-US" dirty="0"/>
              <a:t>The prosumer then actuate solution using RIAPS.</a:t>
            </a:r>
          </a:p>
          <a:p>
            <a:r>
              <a:rPr lang="en-US" dirty="0"/>
              <a:t>Note that RIAPS provide strong time synchronization capabilities </a:t>
            </a:r>
          </a:p>
        </p:txBody>
      </p:sp>
      <p:pic>
        <p:nvPicPr>
          <p:cNvPr id="6" name="Picture 5">
            <a:extLst>
              <a:ext uri="{FF2B5EF4-FFF2-40B4-BE49-F238E27FC236}">
                <a16:creationId xmlns:a16="http://schemas.microsoft.com/office/drawing/2014/main" id="{3C75541E-5962-4735-AC98-BC527CF434A2}"/>
              </a:ext>
            </a:extLst>
          </p:cNvPr>
          <p:cNvPicPr>
            <a:picLocks noChangeAspect="1"/>
          </p:cNvPicPr>
          <p:nvPr/>
        </p:nvPicPr>
        <p:blipFill>
          <a:blip r:embed="rId4"/>
          <a:stretch>
            <a:fillRect/>
          </a:stretch>
        </p:blipFill>
        <p:spPr>
          <a:xfrm rot="16200000">
            <a:off x="6532309" y="3820257"/>
            <a:ext cx="1255499" cy="2598418"/>
          </a:xfrm>
          <a:prstGeom prst="rect">
            <a:avLst/>
          </a:prstGeom>
        </p:spPr>
      </p:pic>
      <p:sp>
        <p:nvSpPr>
          <p:cNvPr id="7" name="TextBox 6">
            <a:extLst>
              <a:ext uri="{FF2B5EF4-FFF2-40B4-BE49-F238E27FC236}">
                <a16:creationId xmlns:a16="http://schemas.microsoft.com/office/drawing/2014/main" id="{57E24D1D-2AFB-4558-9821-27139A5282E7}"/>
              </a:ext>
            </a:extLst>
          </p:cNvPr>
          <p:cNvSpPr txBox="1"/>
          <p:nvPr/>
        </p:nvSpPr>
        <p:spPr>
          <a:xfrm>
            <a:off x="7614303" y="5863485"/>
            <a:ext cx="782587" cy="307777"/>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dirty="0"/>
              <a:t>Solvers</a:t>
            </a:r>
          </a:p>
        </p:txBody>
      </p:sp>
      <p:sp>
        <p:nvSpPr>
          <p:cNvPr id="8" name="TextBox 7">
            <a:extLst>
              <a:ext uri="{FF2B5EF4-FFF2-40B4-BE49-F238E27FC236}">
                <a16:creationId xmlns:a16="http://schemas.microsoft.com/office/drawing/2014/main" id="{0857BD86-F24C-4E14-A5CE-5246E728FF11}"/>
              </a:ext>
            </a:extLst>
          </p:cNvPr>
          <p:cNvSpPr txBox="1"/>
          <p:nvPr/>
        </p:nvSpPr>
        <p:spPr>
          <a:xfrm>
            <a:off x="5482949" y="5863485"/>
            <a:ext cx="1401346" cy="307777"/>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dirty="0"/>
              <a:t>Smart Contracts</a:t>
            </a:r>
          </a:p>
        </p:txBody>
      </p:sp>
    </p:spTree>
    <p:extLst>
      <p:ext uri="{BB962C8B-B14F-4D97-AF65-F5344CB8AC3E}">
        <p14:creationId xmlns:p14="http://schemas.microsoft.com/office/powerpoint/2010/main" val="41983127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47"/>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4000" dirty="0"/>
              <a:t>TRANSAX  The Full  Architecture</a:t>
            </a:r>
            <a:endParaRPr sz="4000" dirty="0"/>
          </a:p>
        </p:txBody>
      </p:sp>
      <p:pic>
        <p:nvPicPr>
          <p:cNvPr id="348" name="Google Shape;348;p47"/>
          <p:cNvPicPr preferRelativeResize="0"/>
          <p:nvPr/>
        </p:nvPicPr>
        <p:blipFill rotWithShape="1">
          <a:blip r:embed="rId3">
            <a:alphaModFix/>
          </a:blip>
          <a:srcRect/>
          <a:stretch/>
        </p:blipFill>
        <p:spPr>
          <a:xfrm>
            <a:off x="0" y="1493725"/>
            <a:ext cx="9144001" cy="4708292"/>
          </a:xfrm>
          <a:prstGeom prst="rect">
            <a:avLst/>
          </a:prstGeom>
          <a:noFill/>
          <a:ln>
            <a:noFill/>
          </a:ln>
        </p:spPr>
      </p:pic>
      <p:pic>
        <p:nvPicPr>
          <p:cNvPr id="349" name="Google Shape;349;p47"/>
          <p:cNvPicPr preferRelativeResize="0"/>
          <p:nvPr/>
        </p:nvPicPr>
        <p:blipFill>
          <a:blip r:embed="rId4">
            <a:alphaModFix/>
          </a:blip>
          <a:stretch>
            <a:fillRect/>
          </a:stretch>
        </p:blipFill>
        <p:spPr>
          <a:xfrm>
            <a:off x="7742762" y="1643070"/>
            <a:ext cx="1187593" cy="393825"/>
          </a:xfrm>
          <a:prstGeom prst="rect">
            <a:avLst/>
          </a:prstGeom>
          <a:noFill/>
          <a:ln>
            <a:noFill/>
          </a:ln>
        </p:spPr>
      </p:pic>
      <p:pic>
        <p:nvPicPr>
          <p:cNvPr id="350" name="Google Shape;350;p47"/>
          <p:cNvPicPr preferRelativeResize="0"/>
          <p:nvPr/>
        </p:nvPicPr>
        <p:blipFill>
          <a:blip r:embed="rId4">
            <a:alphaModFix/>
          </a:blip>
          <a:stretch>
            <a:fillRect/>
          </a:stretch>
        </p:blipFill>
        <p:spPr>
          <a:xfrm>
            <a:off x="123336" y="1493725"/>
            <a:ext cx="1497600" cy="495550"/>
          </a:xfrm>
          <a:prstGeom prst="rect">
            <a:avLst/>
          </a:prstGeom>
          <a:noFill/>
          <a:ln>
            <a:noFill/>
          </a:ln>
        </p:spPr>
      </p:pic>
      <p:pic>
        <p:nvPicPr>
          <p:cNvPr id="351" name="Google Shape;351;p47"/>
          <p:cNvPicPr preferRelativeResize="0"/>
          <p:nvPr/>
        </p:nvPicPr>
        <p:blipFill>
          <a:blip r:embed="rId4">
            <a:alphaModFix/>
          </a:blip>
          <a:stretch>
            <a:fillRect/>
          </a:stretch>
        </p:blipFill>
        <p:spPr>
          <a:xfrm>
            <a:off x="3762068" y="2915842"/>
            <a:ext cx="989393" cy="305923"/>
          </a:xfrm>
          <a:prstGeom prst="rect">
            <a:avLst/>
          </a:prstGeom>
          <a:noFill/>
          <a:ln>
            <a:noFill/>
          </a:ln>
        </p:spPr>
      </p:pic>
      <p:pic>
        <p:nvPicPr>
          <p:cNvPr id="7" name="Google Shape;349;p47">
            <a:extLst>
              <a:ext uri="{FF2B5EF4-FFF2-40B4-BE49-F238E27FC236}">
                <a16:creationId xmlns:a16="http://schemas.microsoft.com/office/drawing/2014/main" id="{BA258240-18C0-46BC-987E-6141BBD69544}"/>
              </a:ext>
            </a:extLst>
          </p:cNvPr>
          <p:cNvPicPr preferRelativeResize="0"/>
          <p:nvPr/>
        </p:nvPicPr>
        <p:blipFill>
          <a:blip r:embed="rId4">
            <a:alphaModFix/>
          </a:blip>
          <a:stretch>
            <a:fillRect/>
          </a:stretch>
        </p:blipFill>
        <p:spPr>
          <a:xfrm>
            <a:off x="5341393" y="4420453"/>
            <a:ext cx="1187593" cy="3938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C4E59F-7E45-42B4-84E4-DB814E021D08}"/>
              </a:ext>
            </a:extLst>
          </p:cNvPr>
          <p:cNvSpPr>
            <a:spLocks noGrp="1"/>
          </p:cNvSpPr>
          <p:nvPr>
            <p:ph type="title"/>
          </p:nvPr>
        </p:nvSpPr>
        <p:spPr/>
        <p:txBody>
          <a:bodyPr/>
          <a:lstStyle/>
          <a:p>
            <a:r>
              <a:rPr lang="en-US" dirty="0"/>
              <a:t>Key Parameters </a:t>
            </a:r>
          </a:p>
        </p:txBody>
      </p:sp>
      <p:sp>
        <p:nvSpPr>
          <p:cNvPr id="3" name="Text Placeholder 2">
            <a:extLst>
              <a:ext uri="{FF2B5EF4-FFF2-40B4-BE49-F238E27FC236}">
                <a16:creationId xmlns:a16="http://schemas.microsoft.com/office/drawing/2014/main" id="{000065C7-F5AF-4B2C-9A23-68EE2A792BC7}"/>
              </a:ext>
            </a:extLst>
          </p:cNvPr>
          <p:cNvSpPr>
            <a:spLocks noGrp="1"/>
          </p:cNvSpPr>
          <p:nvPr>
            <p:ph type="body" idx="1"/>
          </p:nvPr>
        </p:nvSpPr>
        <p:spPr>
          <a:xfrm>
            <a:off x="0" y="1139727"/>
            <a:ext cx="5003699" cy="4688100"/>
          </a:xfrm>
        </p:spPr>
        <p:txBody>
          <a:bodyPr>
            <a:normAutofit fontScale="92500"/>
          </a:bodyPr>
          <a:lstStyle/>
          <a:p>
            <a:r>
              <a:rPr lang="en-US" dirty="0"/>
              <a:t>Prediction window used by prosumers when posting selling and buying offers.</a:t>
            </a:r>
          </a:p>
          <a:p>
            <a:r>
              <a:rPr lang="en-US" dirty="0"/>
              <a:t>Number of time intervals considered in the future by the solver.</a:t>
            </a:r>
          </a:p>
          <a:p>
            <a:pPr lvl="1"/>
            <a:r>
              <a:rPr lang="en-US" dirty="0"/>
              <a:t>Note that if the solver only considers one step ahead the problem is simpler but the solution might not be optimal.</a:t>
            </a:r>
          </a:p>
          <a:p>
            <a:r>
              <a:rPr lang="en-US" dirty="0"/>
              <a:t>Length of the time step used for simulating the real interval of length (Applicable during simulation).</a:t>
            </a:r>
          </a:p>
        </p:txBody>
      </p:sp>
      <p:pic>
        <p:nvPicPr>
          <p:cNvPr id="4" name="Picture 3">
            <a:extLst>
              <a:ext uri="{FF2B5EF4-FFF2-40B4-BE49-F238E27FC236}">
                <a16:creationId xmlns:a16="http://schemas.microsoft.com/office/drawing/2014/main" id="{0E70606D-9962-46A7-907A-50AF9AB2AD35}"/>
              </a:ext>
            </a:extLst>
          </p:cNvPr>
          <p:cNvPicPr>
            <a:picLocks noChangeAspect="1"/>
          </p:cNvPicPr>
          <p:nvPr/>
        </p:nvPicPr>
        <p:blipFill>
          <a:blip r:embed="rId3"/>
          <a:stretch>
            <a:fillRect/>
          </a:stretch>
        </p:blipFill>
        <p:spPr>
          <a:xfrm>
            <a:off x="5059422" y="1550899"/>
            <a:ext cx="4084578" cy="2766064"/>
          </a:xfrm>
          <a:prstGeom prst="rect">
            <a:avLst/>
          </a:prstGeom>
        </p:spPr>
      </p:pic>
    </p:spTree>
    <p:extLst>
      <p:ext uri="{BB962C8B-B14F-4D97-AF65-F5344CB8AC3E}">
        <p14:creationId xmlns:p14="http://schemas.microsoft.com/office/powerpoint/2010/main" val="41066972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4F81DB3-515E-4123-90FC-7005F7463B05}"/>
              </a:ext>
            </a:extLst>
          </p:cNvPr>
          <p:cNvPicPr>
            <a:picLocks noChangeAspect="1"/>
          </p:cNvPicPr>
          <p:nvPr/>
        </p:nvPicPr>
        <p:blipFill rotWithShape="1">
          <a:blip r:embed="rId3"/>
          <a:srcRect t="3125"/>
          <a:stretch/>
        </p:blipFill>
        <p:spPr>
          <a:xfrm>
            <a:off x="4066801" y="915971"/>
            <a:ext cx="4898505" cy="4447228"/>
          </a:xfrm>
          <a:prstGeom prst="rect">
            <a:avLst/>
          </a:prstGeom>
        </p:spPr>
      </p:pic>
      <p:sp>
        <p:nvSpPr>
          <p:cNvPr id="417" name="Shape 417"/>
          <p:cNvSpPr>
            <a:spLocks noGrp="1"/>
          </p:cNvSpPr>
          <p:nvPr>
            <p:ph type="title"/>
          </p:nvPr>
        </p:nvSpPr>
        <p:spPr>
          <a:xfrm>
            <a:off x="300388" y="152471"/>
            <a:ext cx="8520600" cy="763500"/>
          </a:xfrm>
          <a:prstGeom prst="rect">
            <a:avLst/>
          </a:prstGeom>
        </p:spPr>
        <p:txBody>
          <a:bodyPr>
            <a:normAutofit fontScale="90000"/>
          </a:bodyPr>
          <a:lstStyle/>
          <a:p>
            <a:r>
              <a:rPr lang="en-US" cap="small" dirty="0">
                <a:latin typeface="Helvetica Neue"/>
                <a:sym typeface="Helvetica Neue"/>
              </a:rPr>
              <a:t>Example Execution</a:t>
            </a:r>
            <a:endParaRPr dirty="0"/>
          </a:p>
        </p:txBody>
      </p:sp>
      <p:pic>
        <p:nvPicPr>
          <p:cNvPr id="2" name="Picture 1">
            <a:extLst>
              <a:ext uri="{FF2B5EF4-FFF2-40B4-BE49-F238E27FC236}">
                <a16:creationId xmlns:a16="http://schemas.microsoft.com/office/drawing/2014/main" id="{035F2E3C-B2B7-429F-B9FD-0D2E2A7DE04D}"/>
              </a:ext>
            </a:extLst>
          </p:cNvPr>
          <p:cNvPicPr>
            <a:picLocks noChangeAspect="1"/>
          </p:cNvPicPr>
          <p:nvPr/>
        </p:nvPicPr>
        <p:blipFill>
          <a:blip r:embed="rId4"/>
          <a:stretch>
            <a:fillRect/>
          </a:stretch>
        </p:blipFill>
        <p:spPr>
          <a:xfrm>
            <a:off x="105747" y="1355463"/>
            <a:ext cx="3823563" cy="2073537"/>
          </a:xfrm>
          <a:prstGeom prst="rect">
            <a:avLst/>
          </a:prstGeom>
        </p:spPr>
      </p:pic>
      <p:sp>
        <p:nvSpPr>
          <p:cNvPr id="4" name="Rectangle 3">
            <a:extLst>
              <a:ext uri="{FF2B5EF4-FFF2-40B4-BE49-F238E27FC236}">
                <a16:creationId xmlns:a16="http://schemas.microsoft.com/office/drawing/2014/main" id="{FB2195ED-42DB-497A-A8DD-B105ED55E10A}"/>
              </a:ext>
            </a:extLst>
          </p:cNvPr>
          <p:cNvSpPr/>
          <p:nvPr/>
        </p:nvSpPr>
        <p:spPr>
          <a:xfrm>
            <a:off x="105747" y="3868492"/>
            <a:ext cx="3383902" cy="523220"/>
          </a:xfrm>
          <a:prstGeom prst="rect">
            <a:avLst/>
          </a:prstGeom>
        </p:spPr>
        <p:txBody>
          <a:bodyPr wrap="square">
            <a:spAutoFit/>
          </a:bodyPr>
          <a:lstStyle/>
          <a:p>
            <a:r>
              <a:rPr lang="en-US" dirty="0"/>
              <a:t>102 homes (5 producers, 97 consumers) across 11 feeders</a:t>
            </a:r>
          </a:p>
        </p:txBody>
      </p:sp>
    </p:spTree>
    <p:extLst>
      <p:ext uri="{BB962C8B-B14F-4D97-AF65-F5344CB8AC3E}">
        <p14:creationId xmlns:p14="http://schemas.microsoft.com/office/powerpoint/2010/main" val="3170679624"/>
      </p:ext>
    </p:extLst>
  </p:cSld>
  <p:clrMapOvr>
    <a:masterClrMapping/>
  </p:clrMapOvr>
  <mc:AlternateContent xmlns:mc="http://schemas.openxmlformats.org/markup-compatibility/2006" xmlns:p14="http://schemas.microsoft.com/office/powerpoint/2010/main">
    <mc:Choice Requires="p14">
      <p:transition spd="slow" p14:dur="800">
        <p:dissolv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36EB97C-EEDF-46CD-998B-C49BCF386201}"/>
              </a:ext>
            </a:extLst>
          </p:cNvPr>
          <p:cNvSpPr>
            <a:spLocks noGrp="1"/>
          </p:cNvSpPr>
          <p:nvPr>
            <p:ph type="ctrTitle"/>
          </p:nvPr>
        </p:nvSpPr>
        <p:spPr/>
        <p:txBody>
          <a:bodyPr/>
          <a:lstStyle/>
          <a:p>
            <a:r>
              <a:rPr lang="en-US" dirty="0">
                <a:solidFill>
                  <a:schemeClr val="bg1"/>
                </a:solidFill>
              </a:rPr>
              <a:t>Handling Faults</a:t>
            </a:r>
          </a:p>
        </p:txBody>
      </p:sp>
      <p:sp>
        <p:nvSpPr>
          <p:cNvPr id="5" name="Subtitle 4">
            <a:extLst>
              <a:ext uri="{FF2B5EF4-FFF2-40B4-BE49-F238E27FC236}">
                <a16:creationId xmlns:a16="http://schemas.microsoft.com/office/drawing/2014/main" id="{1F658A6A-7DD9-45BE-93F4-8223B1C13037}"/>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5998226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39"/>
        <p:cNvGrpSpPr/>
        <p:nvPr/>
      </p:nvGrpSpPr>
      <p:grpSpPr>
        <a:xfrm>
          <a:off x="0" y="0"/>
          <a:ext cx="0" cy="0"/>
          <a:chOff x="0" y="0"/>
          <a:chExt cx="0" cy="0"/>
        </a:xfrm>
      </p:grpSpPr>
      <p:sp>
        <p:nvSpPr>
          <p:cNvPr id="340" name="Google Shape;340;p46"/>
          <p:cNvSpPr txBox="1">
            <a:spLocks noGrp="1"/>
          </p:cNvSpPr>
          <p:nvPr>
            <p:ph type="title"/>
          </p:nvPr>
        </p:nvSpPr>
        <p:spPr>
          <a:prstGeom prst="rect">
            <a:avLst/>
          </a:prstGeom>
        </p:spPr>
        <p:txBody>
          <a:bodyPr spcFirstLastPara="1" vert="horz" lIns="91440" tIns="45720" rIns="91440" bIns="45720" rtlCol="0" anchor="ctr" anchorCtr="0">
            <a:normAutofit/>
          </a:bodyPr>
          <a:lstStyle/>
          <a:p>
            <a:pPr marL="0" lvl="0" indent="0" defTabSz="914400">
              <a:spcAft>
                <a:spcPts val="0"/>
              </a:spcAft>
            </a:pPr>
            <a:r>
              <a:rPr lang="en-US" sz="4000" dirty="0">
                <a:solidFill>
                  <a:schemeClr val="tx1"/>
                </a:solidFill>
              </a:rPr>
              <a:t>RIAPS : Fault Management</a:t>
            </a:r>
          </a:p>
        </p:txBody>
      </p:sp>
      <p:pic>
        <p:nvPicPr>
          <p:cNvPr id="341" name="Google Shape;341;p46"/>
          <p:cNvPicPr preferRelativeResize="0"/>
          <p:nvPr/>
        </p:nvPicPr>
        <p:blipFill>
          <a:blip r:embed="rId3"/>
          <a:stretch>
            <a:fillRect/>
          </a:stretch>
        </p:blipFill>
        <p:spPr>
          <a:xfrm>
            <a:off x="0" y="1590541"/>
            <a:ext cx="3988795" cy="3481167"/>
          </a:xfrm>
          <a:prstGeom prst="rect">
            <a:avLst/>
          </a:prstGeom>
          <a:noFill/>
        </p:spPr>
      </p:pic>
      <p:sp>
        <p:nvSpPr>
          <p:cNvPr id="342" name="Google Shape;342;p46"/>
          <p:cNvSpPr txBox="1"/>
          <p:nvPr/>
        </p:nvSpPr>
        <p:spPr>
          <a:xfrm>
            <a:off x="7759581" y="2161714"/>
            <a:ext cx="3943349" cy="4228893"/>
          </a:xfrm>
          <a:prstGeom prst="rect">
            <a:avLst/>
          </a:prstGeom>
        </p:spPr>
        <p:txBody>
          <a:bodyPr spcFirstLastPara="1" vert="horz" lIns="91440" tIns="45720" rIns="91440" bIns="45720" rtlCol="0" anchorCtr="0">
            <a:normAutofit/>
          </a:bodyPr>
          <a:lstStyle/>
          <a:p>
            <a:pPr marL="0" lvl="0" indent="-228600">
              <a:lnSpc>
                <a:spcPct val="90000"/>
              </a:lnSpc>
              <a:spcBef>
                <a:spcPts val="0"/>
              </a:spcBef>
              <a:spcAft>
                <a:spcPts val="0"/>
              </a:spcAft>
              <a:buFont typeface="Arial" panose="020B0604020202020204" pitchFamily="34" charset="0"/>
              <a:buChar char="•"/>
            </a:pPr>
            <a:endParaRPr lang="en-US" sz="1300" kern="1200" dirty="0">
              <a:solidFill>
                <a:schemeClr val="tx1"/>
              </a:solidFill>
              <a:latin typeface="+mn-lt"/>
              <a:ea typeface="+mn-ea"/>
              <a:cs typeface="+mn-cs"/>
            </a:endParaRPr>
          </a:p>
        </p:txBody>
      </p:sp>
      <p:pic>
        <p:nvPicPr>
          <p:cNvPr id="6" name="Picture 5">
            <a:extLst>
              <a:ext uri="{FF2B5EF4-FFF2-40B4-BE49-F238E27FC236}">
                <a16:creationId xmlns:a16="http://schemas.microsoft.com/office/drawing/2014/main" id="{67A7B51A-0993-410A-8FC6-10A33CB18235}"/>
              </a:ext>
            </a:extLst>
          </p:cNvPr>
          <p:cNvPicPr>
            <a:picLocks noChangeAspect="1"/>
          </p:cNvPicPr>
          <p:nvPr/>
        </p:nvPicPr>
        <p:blipFill>
          <a:blip r:embed="rId4"/>
          <a:stretch>
            <a:fillRect/>
          </a:stretch>
        </p:blipFill>
        <p:spPr>
          <a:xfrm>
            <a:off x="4163706" y="2044390"/>
            <a:ext cx="4798926" cy="1400854"/>
          </a:xfrm>
          <a:prstGeom prst="rect">
            <a:avLst/>
          </a:prstGeom>
        </p:spPr>
      </p:pic>
      <p:sp>
        <p:nvSpPr>
          <p:cNvPr id="7" name="Rectangle 6">
            <a:extLst>
              <a:ext uri="{FF2B5EF4-FFF2-40B4-BE49-F238E27FC236}">
                <a16:creationId xmlns:a16="http://schemas.microsoft.com/office/drawing/2014/main" id="{4E92ED8D-1482-4645-8B70-1FE2DE04BAD7}"/>
              </a:ext>
            </a:extLst>
          </p:cNvPr>
          <p:cNvSpPr/>
          <p:nvPr/>
        </p:nvSpPr>
        <p:spPr>
          <a:xfrm>
            <a:off x="4163706" y="3680756"/>
            <a:ext cx="4572000" cy="307777"/>
          </a:xfrm>
          <a:prstGeom prst="rect">
            <a:avLst/>
          </a:prstGeom>
        </p:spPr>
        <p:txBody>
          <a:bodyPr>
            <a:spAutoFit/>
          </a:bodyPr>
          <a:lstStyle/>
          <a:p>
            <a:r>
              <a:rPr lang="en-US" dirty="0"/>
              <a:t>Call back handlers implemented in RIAPS</a:t>
            </a:r>
          </a:p>
        </p:txBody>
      </p:sp>
    </p:spTree>
  </p:cSld>
  <p:clrMapOvr>
    <a:overrideClrMapping bg1="lt1" tx1="dk1" bg2="lt2" tx2="dk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Shape 361"/>
        <p:cNvGrpSpPr/>
        <p:nvPr/>
      </p:nvGrpSpPr>
      <p:grpSpPr>
        <a:xfrm>
          <a:off x="0" y="0"/>
          <a:ext cx="0" cy="0"/>
          <a:chOff x="0" y="0"/>
          <a:chExt cx="0" cy="0"/>
        </a:xfrm>
      </p:grpSpPr>
      <p:sp>
        <p:nvSpPr>
          <p:cNvPr id="362" name="Google Shape;362;p49"/>
          <p:cNvSpPr/>
          <p:nvPr/>
        </p:nvSpPr>
        <p:spPr>
          <a:xfrm>
            <a:off x="197325" y="2869050"/>
            <a:ext cx="4193100" cy="3858900"/>
          </a:xfrm>
          <a:prstGeom prst="rect">
            <a:avLst/>
          </a:prstGeom>
          <a:solidFill>
            <a:srgbClr val="FFF2CC"/>
          </a:solidFill>
          <a:ln w="9525" cap="flat" cmpd="sng">
            <a:solidFill>
              <a:schemeClr val="dk2"/>
            </a:solidFill>
            <a:prstDash val="solid"/>
            <a:round/>
            <a:headEnd type="none" w="sm" len="sm"/>
            <a:tailEnd type="none" w="sm" len="sm"/>
          </a:ln>
          <a:effectLst>
            <a:outerShdw blurRad="57150" dist="171450" dir="8100000" algn="bl" rotWithShape="0">
              <a:srgbClr val="000000">
                <a:alpha val="50000"/>
              </a:srgbClr>
            </a:outerShdw>
          </a:effectLst>
        </p:spPr>
        <p:txBody>
          <a:bodyPr spcFirstLastPara="1" wrap="square" lIns="91425" tIns="91425" rIns="91425" bIns="91425" anchor="t" anchorCtr="0">
            <a:noAutofit/>
          </a:bodyPr>
          <a:lstStyle/>
          <a:p>
            <a:pPr marL="0" lvl="0" indent="0" algn="r" rtl="0">
              <a:spcBef>
                <a:spcPts val="0"/>
              </a:spcBef>
              <a:spcAft>
                <a:spcPts val="0"/>
              </a:spcAft>
              <a:buNone/>
            </a:pPr>
            <a:r>
              <a:rPr lang="en-GB" u="sng"/>
              <a:t>RIAPS NODE</a:t>
            </a:r>
            <a:endParaRPr u="sng"/>
          </a:p>
        </p:txBody>
      </p:sp>
      <p:sp>
        <p:nvSpPr>
          <p:cNvPr id="363" name="Google Shape;363;p49"/>
          <p:cNvSpPr txBox="1">
            <a:spLocks noGrp="1"/>
          </p:cNvSpPr>
          <p:nvPr>
            <p:ph type="title"/>
          </p:nvPr>
        </p:nvSpPr>
        <p:spPr>
          <a:xfrm>
            <a:off x="0" y="365126"/>
            <a:ext cx="8515350" cy="132556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4000" dirty="0"/>
              <a:t>Fault Management Example: Handle Prosumer Network Failure</a:t>
            </a:r>
            <a:endParaRPr sz="4000" dirty="0"/>
          </a:p>
        </p:txBody>
      </p:sp>
      <p:sp>
        <p:nvSpPr>
          <p:cNvPr id="364" name="Google Shape;364;p49"/>
          <p:cNvSpPr/>
          <p:nvPr/>
        </p:nvSpPr>
        <p:spPr>
          <a:xfrm>
            <a:off x="464100" y="5080975"/>
            <a:ext cx="3750900" cy="534900"/>
          </a:xfrm>
          <a:prstGeom prst="roundRect">
            <a:avLst>
              <a:gd name="adj" fmla="val 16667"/>
            </a:avLst>
          </a:prstGeom>
          <a:solidFill>
            <a:srgbClr val="990000"/>
          </a:solidFill>
          <a:ln>
            <a:noFill/>
          </a:ln>
          <a:effectLst>
            <a:outerShdw blurRad="57150" dist="200025" dir="81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GB">
                <a:solidFill>
                  <a:srgbClr val="FFFFFF"/>
                </a:solidFill>
              </a:rPr>
              <a:t>OS Kernel</a:t>
            </a:r>
            <a:endParaRPr>
              <a:solidFill>
                <a:srgbClr val="FFFFFF"/>
              </a:solidFill>
            </a:endParaRPr>
          </a:p>
        </p:txBody>
      </p:sp>
      <p:sp>
        <p:nvSpPr>
          <p:cNvPr id="365" name="Google Shape;365;p49"/>
          <p:cNvSpPr/>
          <p:nvPr/>
        </p:nvSpPr>
        <p:spPr>
          <a:xfrm>
            <a:off x="708525" y="3010525"/>
            <a:ext cx="1513944" cy="1139670"/>
          </a:xfrm>
          <a:prstGeom prst="flowChartDocument">
            <a:avLst/>
          </a:prstGeom>
          <a:solidFill>
            <a:srgbClr val="6AA84F"/>
          </a:solidFill>
          <a:ln w="9525" cap="flat" cmpd="sng">
            <a:solidFill>
              <a:schemeClr val="dk2"/>
            </a:solidFill>
            <a:prstDash val="solid"/>
            <a:round/>
            <a:headEnd type="none" w="sm" len="sm"/>
            <a:tailEnd type="none" w="sm" len="sm"/>
          </a:ln>
          <a:effectLst>
            <a:outerShdw blurRad="57150" dist="171450" dir="810000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en-GB" u="sng"/>
              <a:t>Actor</a:t>
            </a:r>
            <a:endParaRPr u="sng"/>
          </a:p>
        </p:txBody>
      </p:sp>
      <p:sp>
        <p:nvSpPr>
          <p:cNvPr id="366" name="Google Shape;366;p49"/>
          <p:cNvSpPr/>
          <p:nvPr/>
        </p:nvSpPr>
        <p:spPr>
          <a:xfrm>
            <a:off x="2543100" y="4251875"/>
            <a:ext cx="1671900" cy="600300"/>
          </a:xfrm>
          <a:prstGeom prst="roundRect">
            <a:avLst>
              <a:gd name="adj" fmla="val 16667"/>
            </a:avLst>
          </a:prstGeom>
          <a:solidFill>
            <a:srgbClr val="C55A11"/>
          </a:solidFill>
          <a:ln w="12700" cap="flat" cmpd="sng">
            <a:solidFill>
              <a:srgbClr val="833C0B"/>
            </a:solidFill>
            <a:prstDash val="solid"/>
            <a:miter lim="800000"/>
            <a:headEnd type="none" w="sm" len="sm"/>
            <a:tailEnd type="none" w="sm" len="sm"/>
          </a:ln>
          <a:effectLst>
            <a:outerShdw blurRad="57150" dist="200025" dir="8100000" algn="bl" rotWithShape="0">
              <a:srgbClr val="000000">
                <a:alpha val="5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200"/>
              <a:buFont typeface="Calibri"/>
              <a:buNone/>
            </a:pPr>
            <a:r>
              <a:rPr lang="en-GB" sz="1200" u="sng">
                <a:solidFill>
                  <a:srgbClr val="FFFFFF"/>
                </a:solidFill>
                <a:latin typeface="Calibri"/>
                <a:ea typeface="Calibri"/>
                <a:cs typeface="Calibri"/>
                <a:sym typeface="Calibri"/>
              </a:rPr>
              <a:t>DHT</a:t>
            </a:r>
            <a:endParaRPr/>
          </a:p>
          <a:p>
            <a:pPr marL="0" marR="0" lvl="0" indent="0" algn="ctr" rtl="0">
              <a:lnSpc>
                <a:spcPct val="100000"/>
              </a:lnSpc>
              <a:spcBef>
                <a:spcPts val="0"/>
              </a:spcBef>
              <a:spcAft>
                <a:spcPts val="0"/>
              </a:spcAft>
              <a:buClr>
                <a:srgbClr val="FFD966"/>
              </a:buClr>
              <a:buSzPts val="1000"/>
              <a:buFont typeface="Calibri"/>
              <a:buNone/>
            </a:pPr>
            <a:r>
              <a:rPr lang="en-GB" sz="1000" b="0" i="0" u="none" strike="noStrike" cap="none">
                <a:solidFill>
                  <a:srgbClr val="FFD966"/>
                </a:solidFill>
                <a:latin typeface="Calibri"/>
                <a:ea typeface="Calibri"/>
                <a:cs typeface="Calibri"/>
                <a:sym typeface="Calibri"/>
              </a:rPr>
              <a:t>Distributed Coordination Service</a:t>
            </a:r>
            <a:endParaRPr/>
          </a:p>
          <a:p>
            <a:pPr marL="0" marR="0" lvl="0" indent="0" algn="ctr" rtl="0">
              <a:lnSpc>
                <a:spcPct val="100000"/>
              </a:lnSpc>
              <a:spcBef>
                <a:spcPts val="0"/>
              </a:spcBef>
              <a:spcAft>
                <a:spcPts val="0"/>
              </a:spcAft>
              <a:buClr>
                <a:srgbClr val="000000"/>
              </a:buClr>
              <a:buSzPts val="1050"/>
              <a:buFont typeface="Cabin"/>
              <a:buNone/>
            </a:pPr>
            <a:endParaRPr sz="1050" b="0" i="0" u="none" strike="noStrike" cap="none">
              <a:solidFill>
                <a:srgbClr val="FFD966"/>
              </a:solidFill>
              <a:latin typeface="Calibri"/>
              <a:ea typeface="Calibri"/>
              <a:cs typeface="Calibri"/>
              <a:sym typeface="Calibri"/>
            </a:endParaRPr>
          </a:p>
        </p:txBody>
      </p:sp>
      <p:sp>
        <p:nvSpPr>
          <p:cNvPr id="367" name="Google Shape;367;p49"/>
          <p:cNvSpPr/>
          <p:nvPr/>
        </p:nvSpPr>
        <p:spPr>
          <a:xfrm>
            <a:off x="851832" y="3494326"/>
            <a:ext cx="1253400" cy="417300"/>
          </a:xfrm>
          <a:prstGeom prst="roundRect">
            <a:avLst>
              <a:gd name="adj" fmla="val 16667"/>
            </a:avLst>
          </a:prstGeom>
          <a:solidFill>
            <a:srgbClr val="2F5496"/>
          </a:solidFill>
          <a:ln w="12700" cap="flat" cmpd="sng">
            <a:solidFill>
              <a:srgbClr val="002060"/>
            </a:solidFill>
            <a:prstDash val="solid"/>
            <a:miter lim="800000"/>
            <a:headEnd type="none" w="sm" len="sm"/>
            <a:tailEnd type="none" w="sm" len="sm"/>
          </a:ln>
          <a:effectLst>
            <a:outerShdw blurRad="57150" dist="200025" dir="8100000" algn="bl" rotWithShape="0">
              <a:srgbClr val="000000">
                <a:alpha val="5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200"/>
              <a:buFont typeface="Calibri"/>
              <a:buNone/>
            </a:pPr>
            <a:r>
              <a:rPr lang="en-GB" sz="1200">
                <a:solidFill>
                  <a:srgbClr val="FFFFFF"/>
                </a:solidFill>
                <a:latin typeface="Calibri"/>
                <a:ea typeface="Calibri"/>
                <a:cs typeface="Calibri"/>
                <a:sym typeface="Calibri"/>
              </a:rPr>
              <a:t>Prosumer</a:t>
            </a:r>
            <a:endParaRPr/>
          </a:p>
        </p:txBody>
      </p:sp>
      <p:sp>
        <p:nvSpPr>
          <p:cNvPr id="368" name="Google Shape;368;p49"/>
          <p:cNvSpPr/>
          <p:nvPr/>
        </p:nvSpPr>
        <p:spPr>
          <a:xfrm>
            <a:off x="650975" y="1705675"/>
            <a:ext cx="7690500" cy="456900"/>
          </a:xfrm>
          <a:prstGeom prst="roundRect">
            <a:avLst>
              <a:gd name="adj" fmla="val 16667"/>
            </a:avLst>
          </a:prstGeom>
          <a:solidFill>
            <a:srgbClr val="741B47"/>
          </a:solidFill>
          <a:ln>
            <a:noFill/>
          </a:ln>
          <a:effectLst>
            <a:outerShdw blurRad="57150" dist="200025" dir="81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GB">
                <a:solidFill>
                  <a:srgbClr val="FFFFFF"/>
                </a:solidFill>
              </a:rPr>
              <a:t>Distributed Ledger</a:t>
            </a:r>
            <a:endParaRPr>
              <a:solidFill>
                <a:srgbClr val="FFFFFF"/>
              </a:solidFill>
            </a:endParaRPr>
          </a:p>
        </p:txBody>
      </p:sp>
      <p:sp>
        <p:nvSpPr>
          <p:cNvPr id="369" name="Google Shape;369;p49"/>
          <p:cNvSpPr/>
          <p:nvPr/>
        </p:nvSpPr>
        <p:spPr>
          <a:xfrm>
            <a:off x="708525" y="5139775"/>
            <a:ext cx="999300" cy="417300"/>
          </a:xfrm>
          <a:prstGeom prst="roundRect">
            <a:avLst>
              <a:gd name="adj" fmla="val 16667"/>
            </a:avLst>
          </a:prstGeom>
          <a:solidFill>
            <a:srgbClr val="CC0000"/>
          </a:solidFill>
          <a:ln>
            <a:noFill/>
          </a:ln>
          <a:effectLst>
            <a:outerShdw blurRad="57150" dist="200025" dir="81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GB">
                <a:solidFill>
                  <a:srgbClr val="FFFFFF"/>
                </a:solidFill>
              </a:rPr>
              <a:t>PIDs</a:t>
            </a:r>
            <a:endParaRPr>
              <a:solidFill>
                <a:srgbClr val="FFFFFF"/>
              </a:solidFill>
            </a:endParaRPr>
          </a:p>
        </p:txBody>
      </p:sp>
      <p:cxnSp>
        <p:nvCxnSpPr>
          <p:cNvPr id="370" name="Google Shape;370;p49"/>
          <p:cNvCxnSpPr>
            <a:stCxn id="371" idx="2"/>
            <a:endCxn id="366" idx="0"/>
          </p:cNvCxnSpPr>
          <p:nvPr/>
        </p:nvCxnSpPr>
        <p:spPr>
          <a:xfrm flipH="1">
            <a:off x="3378901" y="3749638"/>
            <a:ext cx="6300" cy="502200"/>
          </a:xfrm>
          <a:prstGeom prst="straightConnector1">
            <a:avLst/>
          </a:prstGeom>
          <a:noFill/>
          <a:ln w="38100" cap="flat" cmpd="sng">
            <a:solidFill>
              <a:schemeClr val="dk2"/>
            </a:solidFill>
            <a:prstDash val="solid"/>
            <a:round/>
            <a:headEnd type="none" w="med" len="med"/>
            <a:tailEnd type="triangle" w="med" len="med"/>
          </a:ln>
        </p:spPr>
      </p:cxnSp>
      <p:cxnSp>
        <p:nvCxnSpPr>
          <p:cNvPr id="372" name="Google Shape;372;p49"/>
          <p:cNvCxnSpPr>
            <a:stCxn id="373" idx="0"/>
            <a:endCxn id="365" idx="2"/>
          </p:cNvCxnSpPr>
          <p:nvPr/>
        </p:nvCxnSpPr>
        <p:spPr>
          <a:xfrm rot="10800000">
            <a:off x="1465500" y="4074900"/>
            <a:ext cx="0" cy="344400"/>
          </a:xfrm>
          <a:prstGeom prst="straightConnector1">
            <a:avLst/>
          </a:prstGeom>
          <a:noFill/>
          <a:ln w="38100" cap="flat" cmpd="sng">
            <a:solidFill>
              <a:schemeClr val="dk2"/>
            </a:solidFill>
            <a:prstDash val="solid"/>
            <a:round/>
            <a:headEnd type="none" w="med" len="med"/>
            <a:tailEnd type="triangle" w="med" len="med"/>
          </a:ln>
        </p:spPr>
      </p:cxnSp>
      <p:cxnSp>
        <p:nvCxnSpPr>
          <p:cNvPr id="374" name="Google Shape;374;p49"/>
          <p:cNvCxnSpPr>
            <a:stCxn id="367" idx="0"/>
          </p:cNvCxnSpPr>
          <p:nvPr/>
        </p:nvCxnSpPr>
        <p:spPr>
          <a:xfrm rot="10800000" flipH="1">
            <a:off x="1478532" y="2206426"/>
            <a:ext cx="12300" cy="1287900"/>
          </a:xfrm>
          <a:prstGeom prst="straightConnector1">
            <a:avLst/>
          </a:prstGeom>
          <a:noFill/>
          <a:ln w="38100" cap="flat" cmpd="sng">
            <a:solidFill>
              <a:schemeClr val="dk2"/>
            </a:solidFill>
            <a:prstDash val="solid"/>
            <a:round/>
            <a:headEnd type="none" w="med" len="med"/>
            <a:tailEnd type="triangle" w="med" len="med"/>
          </a:ln>
        </p:spPr>
      </p:cxnSp>
      <p:grpSp>
        <p:nvGrpSpPr>
          <p:cNvPr id="375" name="Google Shape;375;p49"/>
          <p:cNvGrpSpPr/>
          <p:nvPr/>
        </p:nvGrpSpPr>
        <p:grpSpPr>
          <a:xfrm>
            <a:off x="487453" y="5780276"/>
            <a:ext cx="3648730" cy="795580"/>
            <a:chOff x="24220" y="5663499"/>
            <a:chExt cx="9501900" cy="1014900"/>
          </a:xfrm>
        </p:grpSpPr>
        <p:sp>
          <p:nvSpPr>
            <p:cNvPr id="376" name="Google Shape;376;p49"/>
            <p:cNvSpPr/>
            <p:nvPr/>
          </p:nvSpPr>
          <p:spPr>
            <a:xfrm>
              <a:off x="24220" y="5663499"/>
              <a:ext cx="9501900" cy="1014900"/>
            </a:xfrm>
            <a:prstGeom prst="rect">
              <a:avLst/>
            </a:prstGeom>
            <a:solidFill>
              <a:srgbClr val="222A35"/>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FFFFFF"/>
                </a:buClr>
                <a:buSzPts val="1400"/>
                <a:buFont typeface="Calibri"/>
                <a:buNone/>
              </a:pPr>
              <a:r>
                <a:rPr lang="en-GB" sz="1400" b="0" i="0" u="none" strike="noStrike" cap="none">
                  <a:solidFill>
                    <a:srgbClr val="FFFFFF"/>
                  </a:solidFill>
                  <a:latin typeface="Calibri"/>
                  <a:ea typeface="Calibri"/>
                  <a:cs typeface="Calibri"/>
                  <a:sym typeface="Calibri"/>
                </a:rPr>
                <a:t>Hardware Platform</a:t>
              </a:r>
              <a:endParaRPr/>
            </a:p>
          </p:txBody>
        </p:sp>
        <p:sp>
          <p:nvSpPr>
            <p:cNvPr id="377" name="Google Shape;377;p49"/>
            <p:cNvSpPr/>
            <p:nvPr/>
          </p:nvSpPr>
          <p:spPr>
            <a:xfrm>
              <a:off x="128121" y="6045115"/>
              <a:ext cx="3264000" cy="545100"/>
            </a:xfrm>
            <a:prstGeom prst="roundRect">
              <a:avLst>
                <a:gd name="adj" fmla="val 16667"/>
              </a:avLst>
            </a:prstGeom>
            <a:solidFill>
              <a:srgbClr val="75707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400"/>
                <a:buFont typeface="Calibri"/>
                <a:buNone/>
              </a:pPr>
              <a:r>
                <a:rPr lang="en-GB" sz="1400" b="0" i="0" u="none" strike="noStrike" cap="none">
                  <a:solidFill>
                    <a:srgbClr val="FFFFFF"/>
                  </a:solidFill>
                  <a:latin typeface="Calibri"/>
                  <a:ea typeface="Calibri"/>
                  <a:cs typeface="Calibri"/>
                  <a:sym typeface="Calibri"/>
                </a:rPr>
                <a:t>Device Interfaces </a:t>
              </a:r>
              <a:endParaRPr sz="1400" b="0" i="0" u="none" strike="noStrike" cap="none">
                <a:solidFill>
                  <a:srgbClr val="FFFFFF"/>
                </a:solidFill>
                <a:latin typeface="Calibri"/>
                <a:ea typeface="Calibri"/>
                <a:cs typeface="Calibri"/>
                <a:sym typeface="Calibri"/>
              </a:endParaRPr>
            </a:p>
          </p:txBody>
        </p:sp>
        <p:sp>
          <p:nvSpPr>
            <p:cNvPr id="378" name="Google Shape;378;p49"/>
            <p:cNvSpPr/>
            <p:nvPr/>
          </p:nvSpPr>
          <p:spPr>
            <a:xfrm>
              <a:off x="3682153" y="6045115"/>
              <a:ext cx="3264000" cy="545100"/>
            </a:xfrm>
            <a:prstGeom prst="roundRect">
              <a:avLst>
                <a:gd name="adj" fmla="val 16667"/>
              </a:avLst>
            </a:prstGeom>
            <a:solidFill>
              <a:srgbClr val="75707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400"/>
                <a:buFont typeface="Calibri"/>
                <a:buNone/>
              </a:pPr>
              <a:r>
                <a:rPr lang="en-GB" sz="1400" b="0" i="0" u="none" strike="noStrike" cap="none">
                  <a:solidFill>
                    <a:srgbClr val="FFFFFF"/>
                  </a:solidFill>
                  <a:latin typeface="Calibri"/>
                  <a:ea typeface="Calibri"/>
                  <a:cs typeface="Calibri"/>
                  <a:sym typeface="Calibri"/>
                </a:rPr>
                <a:t>Network Interface(s)</a:t>
              </a:r>
              <a:endParaRPr/>
            </a:p>
          </p:txBody>
        </p:sp>
        <p:sp>
          <p:nvSpPr>
            <p:cNvPr id="379" name="Google Shape;379;p49"/>
            <p:cNvSpPr/>
            <p:nvPr/>
          </p:nvSpPr>
          <p:spPr>
            <a:xfrm>
              <a:off x="7111717" y="6045117"/>
              <a:ext cx="2333700" cy="545100"/>
            </a:xfrm>
            <a:prstGeom prst="roundRect">
              <a:avLst>
                <a:gd name="adj" fmla="val 16667"/>
              </a:avLst>
            </a:prstGeom>
            <a:solidFill>
              <a:srgbClr val="75707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400"/>
                <a:buFont typeface="Calibri"/>
                <a:buNone/>
              </a:pPr>
              <a:r>
                <a:rPr lang="en-GB" sz="1400" b="0" i="0" u="none" strike="noStrike" cap="none">
                  <a:solidFill>
                    <a:srgbClr val="FFFFFF"/>
                  </a:solidFill>
                  <a:latin typeface="Calibri"/>
                  <a:ea typeface="Calibri"/>
                  <a:cs typeface="Calibri"/>
                  <a:sym typeface="Calibri"/>
                </a:rPr>
                <a:t>Storage</a:t>
              </a:r>
              <a:endParaRPr/>
            </a:p>
          </p:txBody>
        </p:sp>
      </p:grpSp>
      <p:sp>
        <p:nvSpPr>
          <p:cNvPr id="380" name="Google Shape;380;p49"/>
          <p:cNvSpPr/>
          <p:nvPr/>
        </p:nvSpPr>
        <p:spPr>
          <a:xfrm>
            <a:off x="4769325" y="2869200"/>
            <a:ext cx="4193100" cy="3858900"/>
          </a:xfrm>
          <a:prstGeom prst="rect">
            <a:avLst/>
          </a:prstGeom>
          <a:solidFill>
            <a:srgbClr val="FFF2CC"/>
          </a:solidFill>
          <a:ln w="9525" cap="flat" cmpd="sng">
            <a:solidFill>
              <a:schemeClr val="dk2"/>
            </a:solidFill>
            <a:prstDash val="solid"/>
            <a:round/>
            <a:headEnd type="none" w="sm" len="sm"/>
            <a:tailEnd type="none" w="sm" len="sm"/>
          </a:ln>
          <a:effectLst>
            <a:outerShdw blurRad="57150" dist="171450" dir="8100000" algn="bl" rotWithShape="0">
              <a:srgbClr val="000000">
                <a:alpha val="50000"/>
              </a:srgbClr>
            </a:outerShdw>
          </a:effectLst>
        </p:spPr>
        <p:txBody>
          <a:bodyPr spcFirstLastPara="1" wrap="square" lIns="91425" tIns="91425" rIns="91425" bIns="91425" anchor="t" anchorCtr="0">
            <a:noAutofit/>
          </a:bodyPr>
          <a:lstStyle/>
          <a:p>
            <a:pPr marL="0" lvl="0" indent="0" algn="r" rtl="0">
              <a:spcBef>
                <a:spcPts val="0"/>
              </a:spcBef>
              <a:spcAft>
                <a:spcPts val="0"/>
              </a:spcAft>
              <a:buNone/>
            </a:pPr>
            <a:r>
              <a:rPr lang="en-GB" u="sng"/>
              <a:t>RIAPS NODE</a:t>
            </a:r>
            <a:endParaRPr u="sng"/>
          </a:p>
        </p:txBody>
      </p:sp>
      <p:sp>
        <p:nvSpPr>
          <p:cNvPr id="381" name="Google Shape;381;p49"/>
          <p:cNvSpPr/>
          <p:nvPr/>
        </p:nvSpPr>
        <p:spPr>
          <a:xfrm>
            <a:off x="5128125" y="3010525"/>
            <a:ext cx="1513944" cy="1139670"/>
          </a:xfrm>
          <a:prstGeom prst="flowChartDocument">
            <a:avLst/>
          </a:prstGeom>
          <a:solidFill>
            <a:srgbClr val="6AA84F"/>
          </a:solidFill>
          <a:ln w="9525" cap="flat" cmpd="sng">
            <a:solidFill>
              <a:schemeClr val="dk2"/>
            </a:solidFill>
            <a:prstDash val="solid"/>
            <a:round/>
            <a:headEnd type="none" w="sm" len="sm"/>
            <a:tailEnd type="none" w="sm" len="sm"/>
          </a:ln>
          <a:effectLst>
            <a:outerShdw blurRad="57150" dist="171450" dir="810000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en-GB" u="sng"/>
              <a:t>Actor</a:t>
            </a:r>
            <a:endParaRPr u="sng"/>
          </a:p>
        </p:txBody>
      </p:sp>
      <p:sp>
        <p:nvSpPr>
          <p:cNvPr id="382" name="Google Shape;382;p49"/>
          <p:cNvSpPr/>
          <p:nvPr/>
        </p:nvSpPr>
        <p:spPr>
          <a:xfrm>
            <a:off x="5036100" y="5080975"/>
            <a:ext cx="3750900" cy="534900"/>
          </a:xfrm>
          <a:prstGeom prst="roundRect">
            <a:avLst>
              <a:gd name="adj" fmla="val 16667"/>
            </a:avLst>
          </a:prstGeom>
          <a:solidFill>
            <a:srgbClr val="990000"/>
          </a:solidFill>
          <a:ln>
            <a:noFill/>
          </a:ln>
          <a:effectLst>
            <a:outerShdw blurRad="57150" dist="200025" dir="81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GB">
                <a:solidFill>
                  <a:srgbClr val="FFFFFF"/>
                </a:solidFill>
              </a:rPr>
              <a:t>OS Kernel</a:t>
            </a:r>
            <a:endParaRPr>
              <a:solidFill>
                <a:srgbClr val="FFFFFF"/>
              </a:solidFill>
            </a:endParaRPr>
          </a:p>
        </p:txBody>
      </p:sp>
      <p:sp>
        <p:nvSpPr>
          <p:cNvPr id="383" name="Google Shape;383;p49"/>
          <p:cNvSpPr/>
          <p:nvPr/>
        </p:nvSpPr>
        <p:spPr>
          <a:xfrm>
            <a:off x="7115100" y="4251875"/>
            <a:ext cx="1671900" cy="600300"/>
          </a:xfrm>
          <a:prstGeom prst="roundRect">
            <a:avLst>
              <a:gd name="adj" fmla="val 16667"/>
            </a:avLst>
          </a:prstGeom>
          <a:solidFill>
            <a:srgbClr val="C55A11"/>
          </a:solidFill>
          <a:ln w="12700" cap="flat" cmpd="sng">
            <a:solidFill>
              <a:srgbClr val="833C0B"/>
            </a:solidFill>
            <a:prstDash val="solid"/>
            <a:miter lim="800000"/>
            <a:headEnd type="none" w="sm" len="sm"/>
            <a:tailEnd type="none" w="sm" len="sm"/>
          </a:ln>
          <a:effectLst>
            <a:outerShdw blurRad="57150" dist="200025" dir="8100000" algn="bl" rotWithShape="0">
              <a:srgbClr val="000000">
                <a:alpha val="5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200"/>
              <a:buFont typeface="Calibri"/>
              <a:buNone/>
            </a:pPr>
            <a:r>
              <a:rPr lang="en-GB" sz="1200" u="sng">
                <a:solidFill>
                  <a:srgbClr val="FFFFFF"/>
                </a:solidFill>
                <a:latin typeface="Calibri"/>
                <a:ea typeface="Calibri"/>
                <a:cs typeface="Calibri"/>
                <a:sym typeface="Calibri"/>
              </a:rPr>
              <a:t>DHT</a:t>
            </a:r>
            <a:endParaRPr/>
          </a:p>
          <a:p>
            <a:pPr marL="0" marR="0" lvl="0" indent="0" algn="ctr" rtl="0">
              <a:lnSpc>
                <a:spcPct val="100000"/>
              </a:lnSpc>
              <a:spcBef>
                <a:spcPts val="0"/>
              </a:spcBef>
              <a:spcAft>
                <a:spcPts val="0"/>
              </a:spcAft>
              <a:buClr>
                <a:srgbClr val="FFD966"/>
              </a:buClr>
              <a:buSzPts val="1000"/>
              <a:buFont typeface="Calibri"/>
              <a:buNone/>
            </a:pPr>
            <a:r>
              <a:rPr lang="en-GB" sz="1000" b="0" i="0" u="none" strike="noStrike" cap="none">
                <a:solidFill>
                  <a:srgbClr val="FFD966"/>
                </a:solidFill>
                <a:latin typeface="Calibri"/>
                <a:ea typeface="Calibri"/>
                <a:cs typeface="Calibri"/>
                <a:sym typeface="Calibri"/>
              </a:rPr>
              <a:t>Distributed Coordination Service</a:t>
            </a:r>
            <a:endParaRPr/>
          </a:p>
          <a:p>
            <a:pPr marL="0" marR="0" lvl="0" indent="0" algn="ctr" rtl="0">
              <a:lnSpc>
                <a:spcPct val="100000"/>
              </a:lnSpc>
              <a:spcBef>
                <a:spcPts val="0"/>
              </a:spcBef>
              <a:spcAft>
                <a:spcPts val="0"/>
              </a:spcAft>
              <a:buClr>
                <a:srgbClr val="000000"/>
              </a:buClr>
              <a:buSzPts val="1050"/>
              <a:buFont typeface="Cabin"/>
              <a:buNone/>
            </a:pPr>
            <a:endParaRPr sz="1050" b="0" i="0" u="none" strike="noStrike" cap="none">
              <a:solidFill>
                <a:srgbClr val="FFD966"/>
              </a:solidFill>
              <a:latin typeface="Calibri"/>
              <a:ea typeface="Calibri"/>
              <a:cs typeface="Calibri"/>
              <a:sym typeface="Calibri"/>
            </a:endParaRPr>
          </a:p>
        </p:txBody>
      </p:sp>
      <p:sp>
        <p:nvSpPr>
          <p:cNvPr id="384" name="Google Shape;384;p49"/>
          <p:cNvSpPr/>
          <p:nvPr/>
        </p:nvSpPr>
        <p:spPr>
          <a:xfrm>
            <a:off x="7122751" y="3413650"/>
            <a:ext cx="1659600" cy="336000"/>
          </a:xfrm>
          <a:prstGeom prst="roundRect">
            <a:avLst>
              <a:gd name="adj" fmla="val 16667"/>
            </a:avLst>
          </a:prstGeom>
          <a:solidFill>
            <a:srgbClr val="C55A11"/>
          </a:solidFill>
          <a:ln w="12700" cap="flat" cmpd="sng">
            <a:solidFill>
              <a:srgbClr val="833C0B"/>
            </a:solidFill>
            <a:prstDash val="solid"/>
            <a:miter lim="800000"/>
            <a:headEnd type="none" w="sm" len="sm"/>
            <a:tailEnd type="none" w="sm" len="sm"/>
          </a:ln>
          <a:effectLst>
            <a:outerShdw blurRad="57150" dist="200025" dir="8100000" algn="bl" rotWithShape="0">
              <a:srgbClr val="000000">
                <a:alpha val="50000"/>
              </a:srgbClr>
            </a:outerShdw>
          </a:effectLst>
        </p:spPr>
        <p:txBody>
          <a:bodyPr spcFirstLastPara="1" wrap="square" lIns="0" tIns="0" rIns="0" bIns="0" anchor="t" anchorCtr="0">
            <a:noAutofit/>
          </a:bodyPr>
          <a:lstStyle/>
          <a:p>
            <a:pPr marL="0" marR="0" lvl="0" indent="0" algn="ctr" rtl="0">
              <a:lnSpc>
                <a:spcPct val="100000"/>
              </a:lnSpc>
              <a:spcBef>
                <a:spcPts val="0"/>
              </a:spcBef>
              <a:spcAft>
                <a:spcPts val="0"/>
              </a:spcAft>
              <a:buClr>
                <a:srgbClr val="FFFFFF"/>
              </a:buClr>
              <a:buSzPts val="1200"/>
              <a:buFont typeface="Calibri"/>
              <a:buNone/>
            </a:pPr>
            <a:r>
              <a:rPr lang="en-GB" sz="1200" b="0" i="0" u="sng" strike="noStrike" cap="none">
                <a:solidFill>
                  <a:srgbClr val="FFFFFF"/>
                </a:solidFill>
                <a:latin typeface="Calibri"/>
                <a:ea typeface="Calibri"/>
                <a:cs typeface="Calibri"/>
                <a:sym typeface="Calibri"/>
              </a:rPr>
              <a:t>Discovery Manager</a:t>
            </a:r>
            <a:endParaRPr sz="1050" b="0" i="0" u="none" strike="noStrike" cap="none">
              <a:solidFill>
                <a:srgbClr val="000000"/>
              </a:solidFill>
              <a:latin typeface="Calibri"/>
              <a:ea typeface="Calibri"/>
              <a:cs typeface="Calibri"/>
              <a:sym typeface="Calibri"/>
            </a:endParaRPr>
          </a:p>
          <a:p>
            <a:pPr marL="0" marR="0" lvl="0" indent="0" algn="ctr" rtl="0">
              <a:lnSpc>
                <a:spcPct val="100000"/>
              </a:lnSpc>
              <a:spcBef>
                <a:spcPts val="0"/>
              </a:spcBef>
              <a:spcAft>
                <a:spcPts val="0"/>
              </a:spcAft>
              <a:buClr>
                <a:srgbClr val="FFD966"/>
              </a:buClr>
              <a:buSzPts val="1050"/>
              <a:buFont typeface="Calibri"/>
              <a:buNone/>
            </a:pPr>
            <a:r>
              <a:rPr lang="en-GB" sz="1050" b="0" i="0" u="none" strike="noStrike" cap="none">
                <a:solidFill>
                  <a:srgbClr val="FFD966"/>
                </a:solidFill>
                <a:latin typeface="Calibri"/>
                <a:ea typeface="Calibri"/>
                <a:cs typeface="Calibri"/>
                <a:sym typeface="Calibri"/>
              </a:rPr>
              <a:t>Broker Service</a:t>
            </a:r>
            <a:endParaRPr/>
          </a:p>
        </p:txBody>
      </p:sp>
      <p:sp>
        <p:nvSpPr>
          <p:cNvPr id="385" name="Google Shape;385;p49"/>
          <p:cNvSpPr/>
          <p:nvPr/>
        </p:nvSpPr>
        <p:spPr>
          <a:xfrm>
            <a:off x="5265282" y="3458776"/>
            <a:ext cx="1253400" cy="417300"/>
          </a:xfrm>
          <a:prstGeom prst="roundRect">
            <a:avLst>
              <a:gd name="adj" fmla="val 16667"/>
            </a:avLst>
          </a:prstGeom>
          <a:solidFill>
            <a:srgbClr val="2F5496"/>
          </a:solidFill>
          <a:ln w="12700" cap="flat" cmpd="sng">
            <a:solidFill>
              <a:srgbClr val="002060"/>
            </a:solidFill>
            <a:prstDash val="solid"/>
            <a:miter lim="800000"/>
            <a:headEnd type="none" w="sm" len="sm"/>
            <a:tailEnd type="none" w="sm" len="sm"/>
          </a:ln>
          <a:effectLst>
            <a:outerShdw blurRad="57150" dist="200025" dir="8100000" algn="bl" rotWithShape="0">
              <a:srgbClr val="000000">
                <a:alpha val="5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200"/>
              <a:buFont typeface="Calibri"/>
              <a:buNone/>
            </a:pPr>
            <a:r>
              <a:rPr lang="en-GB" sz="1200">
                <a:solidFill>
                  <a:srgbClr val="FFFFFF"/>
                </a:solidFill>
                <a:latin typeface="Calibri"/>
                <a:ea typeface="Calibri"/>
                <a:cs typeface="Calibri"/>
                <a:sym typeface="Calibri"/>
              </a:rPr>
              <a:t>DSO</a:t>
            </a:r>
            <a:endParaRPr/>
          </a:p>
        </p:txBody>
      </p:sp>
      <p:sp>
        <p:nvSpPr>
          <p:cNvPr id="386" name="Google Shape;386;p49"/>
          <p:cNvSpPr/>
          <p:nvPr/>
        </p:nvSpPr>
        <p:spPr>
          <a:xfrm>
            <a:off x="5280525" y="5139775"/>
            <a:ext cx="999300" cy="417300"/>
          </a:xfrm>
          <a:prstGeom prst="roundRect">
            <a:avLst>
              <a:gd name="adj" fmla="val 16667"/>
            </a:avLst>
          </a:prstGeom>
          <a:solidFill>
            <a:srgbClr val="CC0000"/>
          </a:solidFill>
          <a:ln>
            <a:noFill/>
          </a:ln>
          <a:effectLst>
            <a:outerShdw blurRad="57150" dist="200025" dir="81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GB">
                <a:solidFill>
                  <a:srgbClr val="FFFFFF"/>
                </a:solidFill>
              </a:rPr>
              <a:t>PIDs</a:t>
            </a:r>
            <a:endParaRPr>
              <a:solidFill>
                <a:srgbClr val="FFFFFF"/>
              </a:solidFill>
            </a:endParaRPr>
          </a:p>
        </p:txBody>
      </p:sp>
      <p:cxnSp>
        <p:nvCxnSpPr>
          <p:cNvPr id="387" name="Google Shape;387;p49"/>
          <p:cNvCxnSpPr>
            <a:stCxn id="381" idx="3"/>
            <a:endCxn id="384" idx="1"/>
          </p:cNvCxnSpPr>
          <p:nvPr/>
        </p:nvCxnSpPr>
        <p:spPr>
          <a:xfrm>
            <a:off x="6642069" y="3580360"/>
            <a:ext cx="480600" cy="1200"/>
          </a:xfrm>
          <a:prstGeom prst="straightConnector1">
            <a:avLst/>
          </a:prstGeom>
          <a:noFill/>
          <a:ln w="38100" cap="flat" cmpd="sng">
            <a:solidFill>
              <a:schemeClr val="dk2"/>
            </a:solidFill>
            <a:prstDash val="solid"/>
            <a:round/>
            <a:headEnd type="none" w="med" len="med"/>
            <a:tailEnd type="triangle" w="med" len="med"/>
          </a:ln>
        </p:spPr>
      </p:cxnSp>
      <p:cxnSp>
        <p:nvCxnSpPr>
          <p:cNvPr id="388" name="Google Shape;388;p49"/>
          <p:cNvCxnSpPr>
            <a:stCxn id="384" idx="2"/>
            <a:endCxn id="383" idx="0"/>
          </p:cNvCxnSpPr>
          <p:nvPr/>
        </p:nvCxnSpPr>
        <p:spPr>
          <a:xfrm flipH="1">
            <a:off x="7951051" y="3749650"/>
            <a:ext cx="1500" cy="502200"/>
          </a:xfrm>
          <a:prstGeom prst="straightConnector1">
            <a:avLst/>
          </a:prstGeom>
          <a:noFill/>
          <a:ln w="38100" cap="flat" cmpd="sng">
            <a:solidFill>
              <a:schemeClr val="dk2"/>
            </a:solidFill>
            <a:prstDash val="solid"/>
            <a:round/>
            <a:headEnd type="none" w="med" len="med"/>
            <a:tailEnd type="triangle" w="med" len="med"/>
          </a:ln>
        </p:spPr>
      </p:cxnSp>
      <p:cxnSp>
        <p:nvCxnSpPr>
          <p:cNvPr id="389" name="Google Shape;389;p49"/>
          <p:cNvCxnSpPr>
            <a:stCxn id="390" idx="0"/>
            <a:endCxn id="381" idx="2"/>
          </p:cNvCxnSpPr>
          <p:nvPr/>
        </p:nvCxnSpPr>
        <p:spPr>
          <a:xfrm rot="10800000">
            <a:off x="5885225" y="4074825"/>
            <a:ext cx="11400" cy="312000"/>
          </a:xfrm>
          <a:prstGeom prst="straightConnector1">
            <a:avLst/>
          </a:prstGeom>
          <a:noFill/>
          <a:ln w="38100" cap="flat" cmpd="sng">
            <a:solidFill>
              <a:schemeClr val="dk2"/>
            </a:solidFill>
            <a:prstDash val="solid"/>
            <a:round/>
            <a:headEnd type="none" w="med" len="med"/>
            <a:tailEnd type="triangle" w="med" len="med"/>
          </a:ln>
        </p:spPr>
      </p:cxnSp>
      <p:cxnSp>
        <p:nvCxnSpPr>
          <p:cNvPr id="391" name="Google Shape;391;p49"/>
          <p:cNvCxnSpPr>
            <a:stCxn id="385" idx="0"/>
          </p:cNvCxnSpPr>
          <p:nvPr/>
        </p:nvCxnSpPr>
        <p:spPr>
          <a:xfrm rot="10800000" flipH="1">
            <a:off x="5891982" y="2170876"/>
            <a:ext cx="12300" cy="1287900"/>
          </a:xfrm>
          <a:prstGeom prst="straightConnector1">
            <a:avLst/>
          </a:prstGeom>
          <a:noFill/>
          <a:ln w="38100" cap="flat" cmpd="sng">
            <a:solidFill>
              <a:schemeClr val="dk2"/>
            </a:solidFill>
            <a:prstDash val="solid"/>
            <a:round/>
            <a:headEnd type="none" w="med" len="med"/>
            <a:tailEnd type="triangle" w="med" len="med"/>
          </a:ln>
        </p:spPr>
      </p:cxnSp>
      <p:grpSp>
        <p:nvGrpSpPr>
          <p:cNvPr id="392" name="Google Shape;392;p49"/>
          <p:cNvGrpSpPr/>
          <p:nvPr/>
        </p:nvGrpSpPr>
        <p:grpSpPr>
          <a:xfrm>
            <a:off x="5059453" y="5780276"/>
            <a:ext cx="3648730" cy="795580"/>
            <a:chOff x="24220" y="5663499"/>
            <a:chExt cx="9501900" cy="1014900"/>
          </a:xfrm>
        </p:grpSpPr>
        <p:sp>
          <p:nvSpPr>
            <p:cNvPr id="393" name="Google Shape;393;p49"/>
            <p:cNvSpPr/>
            <p:nvPr/>
          </p:nvSpPr>
          <p:spPr>
            <a:xfrm>
              <a:off x="24220" y="5663499"/>
              <a:ext cx="9501900" cy="1014900"/>
            </a:xfrm>
            <a:prstGeom prst="rect">
              <a:avLst/>
            </a:prstGeom>
            <a:solidFill>
              <a:srgbClr val="222A35"/>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FFFFFF"/>
                </a:buClr>
                <a:buSzPts val="1400"/>
                <a:buFont typeface="Calibri"/>
                <a:buNone/>
              </a:pPr>
              <a:r>
                <a:rPr lang="en-GB" sz="1400" b="0" i="0" u="none" strike="noStrike" cap="none">
                  <a:solidFill>
                    <a:srgbClr val="FFFFFF"/>
                  </a:solidFill>
                  <a:latin typeface="Calibri"/>
                  <a:ea typeface="Calibri"/>
                  <a:cs typeface="Calibri"/>
                  <a:sym typeface="Calibri"/>
                </a:rPr>
                <a:t>Hardware Platform</a:t>
              </a:r>
              <a:endParaRPr/>
            </a:p>
          </p:txBody>
        </p:sp>
        <p:sp>
          <p:nvSpPr>
            <p:cNvPr id="394" name="Google Shape;394;p49"/>
            <p:cNvSpPr/>
            <p:nvPr/>
          </p:nvSpPr>
          <p:spPr>
            <a:xfrm>
              <a:off x="128121" y="6045115"/>
              <a:ext cx="3264000" cy="545100"/>
            </a:xfrm>
            <a:prstGeom prst="roundRect">
              <a:avLst>
                <a:gd name="adj" fmla="val 16667"/>
              </a:avLst>
            </a:prstGeom>
            <a:solidFill>
              <a:srgbClr val="75707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400"/>
                <a:buFont typeface="Calibri"/>
                <a:buNone/>
              </a:pPr>
              <a:r>
                <a:rPr lang="en-GB" sz="1400" b="0" i="0" u="none" strike="noStrike" cap="none">
                  <a:solidFill>
                    <a:srgbClr val="FFFFFF"/>
                  </a:solidFill>
                  <a:latin typeface="Calibri"/>
                  <a:ea typeface="Calibri"/>
                  <a:cs typeface="Calibri"/>
                  <a:sym typeface="Calibri"/>
                </a:rPr>
                <a:t>Device Interfaces </a:t>
              </a:r>
              <a:endParaRPr sz="1400" b="0" i="0" u="none" strike="noStrike" cap="none">
                <a:solidFill>
                  <a:srgbClr val="FFFFFF"/>
                </a:solidFill>
                <a:latin typeface="Calibri"/>
                <a:ea typeface="Calibri"/>
                <a:cs typeface="Calibri"/>
                <a:sym typeface="Calibri"/>
              </a:endParaRPr>
            </a:p>
          </p:txBody>
        </p:sp>
        <p:sp>
          <p:nvSpPr>
            <p:cNvPr id="395" name="Google Shape;395;p49"/>
            <p:cNvSpPr/>
            <p:nvPr/>
          </p:nvSpPr>
          <p:spPr>
            <a:xfrm>
              <a:off x="3682153" y="6045115"/>
              <a:ext cx="3264000" cy="545100"/>
            </a:xfrm>
            <a:prstGeom prst="roundRect">
              <a:avLst>
                <a:gd name="adj" fmla="val 16667"/>
              </a:avLst>
            </a:prstGeom>
            <a:solidFill>
              <a:srgbClr val="75707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400"/>
                <a:buFont typeface="Calibri"/>
                <a:buNone/>
              </a:pPr>
              <a:r>
                <a:rPr lang="en-GB" sz="1400" b="0" i="0" u="none" strike="noStrike" cap="none">
                  <a:solidFill>
                    <a:srgbClr val="FFFFFF"/>
                  </a:solidFill>
                  <a:latin typeface="Calibri"/>
                  <a:ea typeface="Calibri"/>
                  <a:cs typeface="Calibri"/>
                  <a:sym typeface="Calibri"/>
                </a:rPr>
                <a:t>Network Interface(s)</a:t>
              </a:r>
              <a:endParaRPr/>
            </a:p>
          </p:txBody>
        </p:sp>
        <p:sp>
          <p:nvSpPr>
            <p:cNvPr id="396" name="Google Shape;396;p49"/>
            <p:cNvSpPr/>
            <p:nvPr/>
          </p:nvSpPr>
          <p:spPr>
            <a:xfrm>
              <a:off x="7111717" y="6045117"/>
              <a:ext cx="2333700" cy="545100"/>
            </a:xfrm>
            <a:prstGeom prst="roundRect">
              <a:avLst>
                <a:gd name="adj" fmla="val 16667"/>
              </a:avLst>
            </a:prstGeom>
            <a:solidFill>
              <a:srgbClr val="75707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400"/>
                <a:buFont typeface="Calibri"/>
                <a:buNone/>
              </a:pPr>
              <a:r>
                <a:rPr lang="en-GB" sz="1400" b="0" i="0" u="none" strike="noStrike" cap="none">
                  <a:solidFill>
                    <a:srgbClr val="FFFFFF"/>
                  </a:solidFill>
                  <a:latin typeface="Calibri"/>
                  <a:ea typeface="Calibri"/>
                  <a:cs typeface="Calibri"/>
                  <a:sym typeface="Calibri"/>
                </a:rPr>
                <a:t>Storage</a:t>
              </a:r>
              <a:endParaRPr/>
            </a:p>
          </p:txBody>
        </p:sp>
      </p:grpSp>
      <p:cxnSp>
        <p:nvCxnSpPr>
          <p:cNvPr id="397" name="Google Shape;397;p49"/>
          <p:cNvCxnSpPr>
            <a:stCxn id="367" idx="3"/>
            <a:endCxn id="385" idx="1"/>
          </p:cNvCxnSpPr>
          <p:nvPr/>
        </p:nvCxnSpPr>
        <p:spPr>
          <a:xfrm rot="10800000" flipH="1">
            <a:off x="2105232" y="3667276"/>
            <a:ext cx="3160200" cy="35700"/>
          </a:xfrm>
          <a:prstGeom prst="straightConnector1">
            <a:avLst/>
          </a:prstGeom>
          <a:noFill/>
          <a:ln w="38100" cap="flat" cmpd="sng">
            <a:solidFill>
              <a:srgbClr val="0B5394"/>
            </a:solidFill>
            <a:prstDash val="dash"/>
            <a:round/>
            <a:headEnd type="none" w="med" len="med"/>
            <a:tailEnd type="triangle" w="med" len="med"/>
          </a:ln>
          <a:effectLst>
            <a:outerShdw blurRad="57150" dist="104775" dir="5400000" algn="bl" rotWithShape="0">
              <a:srgbClr val="000000">
                <a:alpha val="50000"/>
              </a:srgbClr>
            </a:outerShdw>
          </a:effectLst>
        </p:spPr>
      </p:cxnSp>
      <p:sp>
        <p:nvSpPr>
          <p:cNvPr id="371" name="Google Shape;371;p49"/>
          <p:cNvSpPr/>
          <p:nvPr/>
        </p:nvSpPr>
        <p:spPr>
          <a:xfrm>
            <a:off x="2555401" y="3413638"/>
            <a:ext cx="1659600" cy="336000"/>
          </a:xfrm>
          <a:prstGeom prst="roundRect">
            <a:avLst>
              <a:gd name="adj" fmla="val 16667"/>
            </a:avLst>
          </a:prstGeom>
          <a:solidFill>
            <a:srgbClr val="C55A11"/>
          </a:solidFill>
          <a:ln w="12700" cap="flat" cmpd="sng">
            <a:solidFill>
              <a:srgbClr val="833C0B"/>
            </a:solidFill>
            <a:prstDash val="solid"/>
            <a:miter lim="800000"/>
            <a:headEnd type="none" w="sm" len="sm"/>
            <a:tailEnd type="none" w="sm" len="sm"/>
          </a:ln>
          <a:effectLst>
            <a:outerShdw blurRad="57150" dist="200025" dir="8100000" algn="bl" rotWithShape="0">
              <a:srgbClr val="000000">
                <a:alpha val="50000"/>
              </a:srgbClr>
            </a:outerShdw>
          </a:effectLst>
        </p:spPr>
        <p:txBody>
          <a:bodyPr spcFirstLastPara="1" wrap="square" lIns="0" tIns="0" rIns="0" bIns="0" anchor="t" anchorCtr="0">
            <a:noAutofit/>
          </a:bodyPr>
          <a:lstStyle/>
          <a:p>
            <a:pPr marL="0" marR="0" lvl="0" indent="0" algn="ctr" rtl="0">
              <a:lnSpc>
                <a:spcPct val="100000"/>
              </a:lnSpc>
              <a:spcBef>
                <a:spcPts val="0"/>
              </a:spcBef>
              <a:spcAft>
                <a:spcPts val="0"/>
              </a:spcAft>
              <a:buClr>
                <a:srgbClr val="FFFFFF"/>
              </a:buClr>
              <a:buSzPts val="1200"/>
              <a:buFont typeface="Calibri"/>
              <a:buNone/>
            </a:pPr>
            <a:r>
              <a:rPr lang="en-GB" sz="1200" b="0" i="0" u="sng" strike="noStrike" cap="none">
                <a:solidFill>
                  <a:srgbClr val="FFFFFF"/>
                </a:solidFill>
                <a:latin typeface="Calibri"/>
                <a:ea typeface="Calibri"/>
                <a:cs typeface="Calibri"/>
                <a:sym typeface="Calibri"/>
              </a:rPr>
              <a:t>Discovery Manager</a:t>
            </a:r>
            <a:endParaRPr sz="1050" b="0" i="0" u="none" strike="noStrike" cap="none">
              <a:solidFill>
                <a:srgbClr val="000000"/>
              </a:solidFill>
              <a:latin typeface="Calibri"/>
              <a:ea typeface="Calibri"/>
              <a:cs typeface="Calibri"/>
              <a:sym typeface="Calibri"/>
            </a:endParaRPr>
          </a:p>
          <a:p>
            <a:pPr marL="0" marR="0" lvl="0" indent="0" algn="ctr" rtl="0">
              <a:lnSpc>
                <a:spcPct val="100000"/>
              </a:lnSpc>
              <a:spcBef>
                <a:spcPts val="0"/>
              </a:spcBef>
              <a:spcAft>
                <a:spcPts val="0"/>
              </a:spcAft>
              <a:buClr>
                <a:srgbClr val="FFD966"/>
              </a:buClr>
              <a:buSzPts val="1050"/>
              <a:buFont typeface="Calibri"/>
              <a:buNone/>
            </a:pPr>
            <a:r>
              <a:rPr lang="en-GB" sz="1050" b="0" i="0" u="none" strike="noStrike" cap="none">
                <a:solidFill>
                  <a:srgbClr val="FFD966"/>
                </a:solidFill>
                <a:latin typeface="Calibri"/>
                <a:ea typeface="Calibri"/>
                <a:cs typeface="Calibri"/>
                <a:sym typeface="Calibri"/>
              </a:rPr>
              <a:t>Broker Service</a:t>
            </a:r>
            <a:endParaRPr/>
          </a:p>
        </p:txBody>
      </p:sp>
      <p:cxnSp>
        <p:nvCxnSpPr>
          <p:cNvPr id="398" name="Google Shape;398;p49"/>
          <p:cNvCxnSpPr>
            <a:stCxn id="383" idx="1"/>
            <a:endCxn id="366" idx="3"/>
          </p:cNvCxnSpPr>
          <p:nvPr/>
        </p:nvCxnSpPr>
        <p:spPr>
          <a:xfrm rot="10800000">
            <a:off x="4215000" y="4552025"/>
            <a:ext cx="2900100" cy="0"/>
          </a:xfrm>
          <a:prstGeom prst="straightConnector1">
            <a:avLst/>
          </a:prstGeom>
          <a:noFill/>
          <a:ln w="38100" cap="flat" cmpd="sng">
            <a:solidFill>
              <a:srgbClr val="B45F06"/>
            </a:solidFill>
            <a:prstDash val="dash"/>
            <a:round/>
            <a:headEnd type="triangle" w="med" len="med"/>
            <a:tailEnd type="triangle" w="med" len="med"/>
          </a:ln>
          <a:effectLst>
            <a:outerShdw blurRad="57150" dist="95250" dir="5400000" algn="bl" rotWithShape="0">
              <a:srgbClr val="000000">
                <a:alpha val="50000"/>
              </a:srgbClr>
            </a:outerShdw>
          </a:effectLst>
        </p:spPr>
      </p:cxnSp>
      <p:sp>
        <p:nvSpPr>
          <p:cNvPr id="390" name="Google Shape;390;p49"/>
          <p:cNvSpPr/>
          <p:nvPr/>
        </p:nvSpPr>
        <p:spPr>
          <a:xfrm>
            <a:off x="5060675" y="4386825"/>
            <a:ext cx="1671900" cy="523200"/>
          </a:xfrm>
          <a:prstGeom prst="roundRect">
            <a:avLst>
              <a:gd name="adj" fmla="val 16667"/>
            </a:avLst>
          </a:prstGeom>
          <a:solidFill>
            <a:srgbClr val="C55A11"/>
          </a:solidFill>
          <a:ln w="12700" cap="flat" cmpd="sng">
            <a:solidFill>
              <a:srgbClr val="833C0B"/>
            </a:solidFill>
            <a:prstDash val="solid"/>
            <a:miter lim="800000"/>
            <a:headEnd type="none" w="sm" len="sm"/>
            <a:tailEnd type="none" w="sm" len="sm"/>
          </a:ln>
          <a:effectLst>
            <a:outerShdw blurRad="57150" dist="200025" dir="8100000" algn="bl" rotWithShape="0">
              <a:srgbClr val="000000">
                <a:alpha val="50000"/>
              </a:srgbClr>
            </a:outerShdw>
          </a:effectLst>
        </p:spPr>
        <p:txBody>
          <a:bodyPr spcFirstLastPara="1" wrap="square" lIns="0" tIns="0" rIns="0" bIns="0" anchor="t" anchorCtr="0">
            <a:noAutofit/>
          </a:bodyPr>
          <a:lstStyle/>
          <a:p>
            <a:pPr marL="0" marR="0" lvl="0" indent="0" algn="ctr" rtl="0">
              <a:lnSpc>
                <a:spcPct val="100000"/>
              </a:lnSpc>
              <a:spcBef>
                <a:spcPts val="0"/>
              </a:spcBef>
              <a:spcAft>
                <a:spcPts val="0"/>
              </a:spcAft>
              <a:buClr>
                <a:srgbClr val="FFFFFF"/>
              </a:buClr>
              <a:buSzPts val="1200"/>
              <a:buFont typeface="Calibri"/>
              <a:buNone/>
            </a:pPr>
            <a:r>
              <a:rPr lang="en-GB" sz="1200" u="sng">
                <a:solidFill>
                  <a:srgbClr val="FFFFFF"/>
                </a:solidFill>
                <a:latin typeface="Calibri"/>
                <a:ea typeface="Calibri"/>
                <a:cs typeface="Calibri"/>
                <a:sym typeface="Calibri"/>
              </a:rPr>
              <a:t>Deployment Manager</a:t>
            </a:r>
            <a:endParaRPr sz="1050" b="0" i="0" u="none" strike="noStrike" cap="none">
              <a:solidFill>
                <a:srgbClr val="000000"/>
              </a:solidFill>
              <a:latin typeface="Calibri"/>
              <a:ea typeface="Calibri"/>
              <a:cs typeface="Calibri"/>
              <a:sym typeface="Calibri"/>
            </a:endParaRPr>
          </a:p>
          <a:p>
            <a:pPr marL="0" marR="0" lvl="0" indent="0" algn="ctr" rtl="0">
              <a:lnSpc>
                <a:spcPct val="100000"/>
              </a:lnSpc>
              <a:spcBef>
                <a:spcPts val="0"/>
              </a:spcBef>
              <a:spcAft>
                <a:spcPts val="0"/>
              </a:spcAft>
              <a:buClr>
                <a:srgbClr val="FFD966"/>
              </a:buClr>
              <a:buSzPts val="1050"/>
              <a:buFont typeface="Calibri"/>
              <a:buNone/>
            </a:pPr>
            <a:r>
              <a:rPr lang="en-GB" sz="1050" b="0" i="0" u="none" strike="noStrike" cap="none">
                <a:solidFill>
                  <a:srgbClr val="FFD966"/>
                </a:solidFill>
                <a:latin typeface="Calibri"/>
                <a:ea typeface="Calibri"/>
                <a:cs typeface="Calibri"/>
                <a:sym typeface="Calibri"/>
              </a:rPr>
              <a:t>Application Management and Deployment  Service</a:t>
            </a:r>
            <a:endParaRPr/>
          </a:p>
        </p:txBody>
      </p:sp>
      <p:sp>
        <p:nvSpPr>
          <p:cNvPr id="399" name="Google Shape;399;p49"/>
          <p:cNvSpPr/>
          <p:nvPr/>
        </p:nvSpPr>
        <p:spPr>
          <a:xfrm>
            <a:off x="1556800" y="5984975"/>
            <a:ext cx="1967400" cy="667200"/>
          </a:xfrm>
          <a:prstGeom prst="mathMultiply">
            <a:avLst>
              <a:gd name="adj1" fmla="val 23520"/>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00" name="Google Shape;400;p49"/>
          <p:cNvCxnSpPr>
            <a:stCxn id="365" idx="3"/>
            <a:endCxn id="371" idx="1"/>
          </p:cNvCxnSpPr>
          <p:nvPr/>
        </p:nvCxnSpPr>
        <p:spPr>
          <a:xfrm>
            <a:off x="2222469" y="3580360"/>
            <a:ext cx="333000" cy="1200"/>
          </a:xfrm>
          <a:prstGeom prst="straightConnector1">
            <a:avLst/>
          </a:prstGeom>
          <a:noFill/>
          <a:ln w="38100" cap="flat" cmpd="sng">
            <a:solidFill>
              <a:schemeClr val="dk2"/>
            </a:solidFill>
            <a:prstDash val="solid"/>
            <a:round/>
            <a:headEnd type="none" w="med" len="med"/>
            <a:tailEnd type="triangle" w="med" len="med"/>
          </a:ln>
        </p:spPr>
      </p:cxnSp>
      <p:sp>
        <p:nvSpPr>
          <p:cNvPr id="401" name="Google Shape;401;p49"/>
          <p:cNvSpPr/>
          <p:nvPr/>
        </p:nvSpPr>
        <p:spPr>
          <a:xfrm>
            <a:off x="1582075" y="3042225"/>
            <a:ext cx="333018" cy="335988"/>
          </a:xfrm>
          <a:prstGeom prst="lightningBolt">
            <a:avLst/>
          </a:prstGeom>
          <a:solidFill>
            <a:srgbClr val="FFD9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49"/>
          <p:cNvSpPr/>
          <p:nvPr/>
        </p:nvSpPr>
        <p:spPr>
          <a:xfrm>
            <a:off x="8299500" y="4093375"/>
            <a:ext cx="333018" cy="335988"/>
          </a:xfrm>
          <a:prstGeom prst="lightningBolt">
            <a:avLst/>
          </a:prstGeom>
          <a:solidFill>
            <a:srgbClr val="FFD9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49"/>
          <p:cNvSpPr/>
          <p:nvPr/>
        </p:nvSpPr>
        <p:spPr>
          <a:xfrm>
            <a:off x="500975" y="2262875"/>
            <a:ext cx="1967400" cy="667200"/>
          </a:xfrm>
          <a:prstGeom prst="mathMultiply">
            <a:avLst>
              <a:gd name="adj1" fmla="val 23520"/>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49"/>
          <p:cNvSpPr txBox="1"/>
          <p:nvPr/>
        </p:nvSpPr>
        <p:spPr>
          <a:xfrm>
            <a:off x="5888100" y="2299500"/>
            <a:ext cx="2667600" cy="534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dirty="0">
                <a:ln w="0"/>
                <a:solidFill>
                  <a:schemeClr val="bg1"/>
                </a:solidFill>
                <a:effectLst>
                  <a:outerShdw blurRad="38100" dist="19050" dir="2700000" algn="tl" rotWithShape="0">
                    <a:schemeClr val="dk1">
                      <a:alpha val="40000"/>
                    </a:schemeClr>
                  </a:outerShdw>
                </a:effectLst>
              </a:rPr>
              <a:t>Cancel Trades involving Prosumer for next interval</a:t>
            </a:r>
            <a:endParaRPr dirty="0">
              <a:ln w="0"/>
              <a:solidFill>
                <a:schemeClr val="bg1"/>
              </a:solidFill>
              <a:effectLst>
                <a:outerShdw blurRad="38100" dist="19050" dir="2700000" algn="tl" rotWithShape="0">
                  <a:schemeClr val="dk1">
                    <a:alpha val="40000"/>
                  </a:schemeClr>
                </a:outerShdw>
              </a:effectLst>
            </a:endParaRPr>
          </a:p>
        </p:txBody>
      </p:sp>
      <p:sp>
        <p:nvSpPr>
          <p:cNvPr id="373" name="Google Shape;373;p49"/>
          <p:cNvSpPr/>
          <p:nvPr/>
        </p:nvSpPr>
        <p:spPr>
          <a:xfrm>
            <a:off x="629550" y="4419300"/>
            <a:ext cx="1671900" cy="523200"/>
          </a:xfrm>
          <a:prstGeom prst="roundRect">
            <a:avLst>
              <a:gd name="adj" fmla="val 16667"/>
            </a:avLst>
          </a:prstGeom>
          <a:solidFill>
            <a:srgbClr val="C55A11"/>
          </a:solidFill>
          <a:ln w="12700" cap="flat" cmpd="sng">
            <a:solidFill>
              <a:srgbClr val="833C0B"/>
            </a:solidFill>
            <a:prstDash val="solid"/>
            <a:miter lim="800000"/>
            <a:headEnd type="none" w="sm" len="sm"/>
            <a:tailEnd type="none" w="sm" len="sm"/>
          </a:ln>
          <a:effectLst>
            <a:outerShdw blurRad="57150" dist="200025" dir="8100000" algn="bl" rotWithShape="0">
              <a:srgbClr val="000000">
                <a:alpha val="50000"/>
              </a:srgbClr>
            </a:outerShdw>
          </a:effectLst>
        </p:spPr>
        <p:txBody>
          <a:bodyPr spcFirstLastPara="1" wrap="square" lIns="0" tIns="0" rIns="0" bIns="0" anchor="t" anchorCtr="0">
            <a:noAutofit/>
          </a:bodyPr>
          <a:lstStyle/>
          <a:p>
            <a:pPr marL="0" marR="0" lvl="0" indent="0" algn="ctr" rtl="0">
              <a:lnSpc>
                <a:spcPct val="100000"/>
              </a:lnSpc>
              <a:spcBef>
                <a:spcPts val="0"/>
              </a:spcBef>
              <a:spcAft>
                <a:spcPts val="0"/>
              </a:spcAft>
              <a:buClr>
                <a:srgbClr val="FFFFFF"/>
              </a:buClr>
              <a:buSzPts val="1200"/>
              <a:buFont typeface="Calibri"/>
              <a:buNone/>
            </a:pPr>
            <a:r>
              <a:rPr lang="en-GB" sz="1200" u="sng">
                <a:solidFill>
                  <a:srgbClr val="FFFFFF"/>
                </a:solidFill>
                <a:latin typeface="Calibri"/>
                <a:ea typeface="Calibri"/>
                <a:cs typeface="Calibri"/>
                <a:sym typeface="Calibri"/>
              </a:rPr>
              <a:t>Deployment Manager</a:t>
            </a:r>
            <a:endParaRPr sz="1050" b="0" i="0" u="none" strike="noStrike" cap="none">
              <a:solidFill>
                <a:srgbClr val="000000"/>
              </a:solidFill>
              <a:latin typeface="Calibri"/>
              <a:ea typeface="Calibri"/>
              <a:cs typeface="Calibri"/>
              <a:sym typeface="Calibri"/>
            </a:endParaRPr>
          </a:p>
          <a:p>
            <a:pPr marL="0" marR="0" lvl="0" indent="0" algn="ctr" rtl="0">
              <a:lnSpc>
                <a:spcPct val="100000"/>
              </a:lnSpc>
              <a:spcBef>
                <a:spcPts val="0"/>
              </a:spcBef>
              <a:spcAft>
                <a:spcPts val="0"/>
              </a:spcAft>
              <a:buClr>
                <a:srgbClr val="FFD966"/>
              </a:buClr>
              <a:buSzPts val="1050"/>
              <a:buFont typeface="Calibri"/>
              <a:buNone/>
            </a:pPr>
            <a:r>
              <a:rPr lang="en-GB" sz="1050" b="0" i="0" u="none" strike="noStrike" cap="none">
                <a:solidFill>
                  <a:srgbClr val="FFD966"/>
                </a:solidFill>
                <a:latin typeface="Calibri"/>
                <a:ea typeface="Calibri"/>
                <a:cs typeface="Calibri"/>
                <a:sym typeface="Calibri"/>
              </a:rPr>
              <a:t>Application Management and Deployment  Service</a:t>
            </a:r>
            <a:endParaRPr/>
          </a:p>
        </p:txBody>
      </p:sp>
      <p:sp>
        <p:nvSpPr>
          <p:cNvPr id="405" name="Google Shape;405;p49"/>
          <p:cNvSpPr/>
          <p:nvPr/>
        </p:nvSpPr>
        <p:spPr>
          <a:xfrm rot="5400000">
            <a:off x="3664500" y="4250525"/>
            <a:ext cx="1967400" cy="667200"/>
          </a:xfrm>
          <a:prstGeom prst="mathMultiply">
            <a:avLst>
              <a:gd name="adj1" fmla="val 23520"/>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49"/>
          <p:cNvSpPr txBox="1"/>
          <p:nvPr/>
        </p:nvSpPr>
        <p:spPr>
          <a:xfrm>
            <a:off x="2078752" y="2351334"/>
            <a:ext cx="1253400" cy="534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dirty="0">
                <a:ln w="0"/>
                <a:solidFill>
                  <a:schemeClr val="bg1"/>
                </a:solidFill>
                <a:effectLst>
                  <a:outerShdw blurRad="38100" dist="19050" dir="2700000" algn="tl" rotWithShape="0">
                    <a:schemeClr val="dk1">
                      <a:alpha val="40000"/>
                    </a:schemeClr>
                  </a:outerShdw>
                </a:effectLst>
              </a:rPr>
              <a:t>Post Offers</a:t>
            </a:r>
            <a:endParaRPr dirty="0">
              <a:ln w="0"/>
              <a:solidFill>
                <a:schemeClr val="bg1"/>
              </a:solidFill>
              <a:effectLst>
                <a:outerShdw blurRad="38100" dist="19050" dir="2700000" algn="tl" rotWithShape="0">
                  <a:schemeClr val="dk1">
                    <a:alpha val="40000"/>
                  </a:schemeClr>
                </a:outerShdw>
              </a:effectLs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72"/>
                                        </p:tgtEl>
                                        <p:attrNameLst>
                                          <p:attrName>style.visibility</p:attrName>
                                        </p:attrNameLst>
                                      </p:cBhvr>
                                      <p:to>
                                        <p:strVal val="visible"/>
                                      </p:to>
                                    </p:set>
                                    <p:animEffect transition="in" filter="fade">
                                      <p:cBhvr>
                                        <p:cTn id="7" dur="1000"/>
                                        <p:tgtEl>
                                          <p:spTgt spid="372"/>
                                        </p:tgtEl>
                                      </p:cBhvr>
                                    </p:animEffect>
                                  </p:childTnLst>
                                </p:cTn>
                              </p:par>
                              <p:par>
                                <p:cTn id="8" presetID="10" presetClass="entr" presetSubtype="0" fill="hold" nodeType="withEffect">
                                  <p:stCondLst>
                                    <p:cond delay="0"/>
                                  </p:stCondLst>
                                  <p:childTnLst>
                                    <p:set>
                                      <p:cBhvr>
                                        <p:cTn id="9" dur="1" fill="hold">
                                          <p:stCondLst>
                                            <p:cond delay="0"/>
                                          </p:stCondLst>
                                        </p:cTn>
                                        <p:tgtEl>
                                          <p:spTgt spid="389"/>
                                        </p:tgtEl>
                                        <p:attrNameLst>
                                          <p:attrName>style.visibility</p:attrName>
                                        </p:attrNameLst>
                                      </p:cBhvr>
                                      <p:to>
                                        <p:strVal val="visible"/>
                                      </p:to>
                                    </p:set>
                                    <p:animEffect transition="in" filter="fade">
                                      <p:cBhvr>
                                        <p:cTn id="10" dur="1000"/>
                                        <p:tgtEl>
                                          <p:spTgt spid="38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65"/>
                                        </p:tgtEl>
                                        <p:attrNameLst>
                                          <p:attrName>style.visibility</p:attrName>
                                        </p:attrNameLst>
                                      </p:cBhvr>
                                      <p:to>
                                        <p:strVal val="visible"/>
                                      </p:to>
                                    </p:set>
                                    <p:animEffect transition="in" filter="fade">
                                      <p:cBhvr>
                                        <p:cTn id="15" dur="1000"/>
                                        <p:tgtEl>
                                          <p:spTgt spid="365"/>
                                        </p:tgtEl>
                                      </p:cBhvr>
                                    </p:animEffect>
                                  </p:childTnLst>
                                </p:cTn>
                              </p:par>
                              <p:par>
                                <p:cTn id="16" presetID="10" presetClass="entr" presetSubtype="0" fill="hold" nodeType="withEffect">
                                  <p:stCondLst>
                                    <p:cond delay="0"/>
                                  </p:stCondLst>
                                  <p:childTnLst>
                                    <p:set>
                                      <p:cBhvr>
                                        <p:cTn id="17" dur="1" fill="hold">
                                          <p:stCondLst>
                                            <p:cond delay="0"/>
                                          </p:stCondLst>
                                        </p:cTn>
                                        <p:tgtEl>
                                          <p:spTgt spid="381"/>
                                        </p:tgtEl>
                                        <p:attrNameLst>
                                          <p:attrName>style.visibility</p:attrName>
                                        </p:attrNameLst>
                                      </p:cBhvr>
                                      <p:to>
                                        <p:strVal val="visible"/>
                                      </p:to>
                                    </p:set>
                                    <p:animEffect transition="in" filter="fade">
                                      <p:cBhvr>
                                        <p:cTn id="18" dur="1000"/>
                                        <p:tgtEl>
                                          <p:spTgt spid="381"/>
                                        </p:tgtEl>
                                      </p:cBhvr>
                                    </p:animEffect>
                                  </p:childTnLst>
                                </p:cTn>
                              </p:par>
                              <p:par>
                                <p:cTn id="19" presetID="10" presetClass="entr" presetSubtype="0" fill="hold" nodeType="withEffect">
                                  <p:stCondLst>
                                    <p:cond delay="0"/>
                                  </p:stCondLst>
                                  <p:childTnLst>
                                    <p:set>
                                      <p:cBhvr>
                                        <p:cTn id="20" dur="1" fill="hold">
                                          <p:stCondLst>
                                            <p:cond delay="0"/>
                                          </p:stCondLst>
                                        </p:cTn>
                                        <p:tgtEl>
                                          <p:spTgt spid="367"/>
                                        </p:tgtEl>
                                        <p:attrNameLst>
                                          <p:attrName>style.visibility</p:attrName>
                                        </p:attrNameLst>
                                      </p:cBhvr>
                                      <p:to>
                                        <p:strVal val="visible"/>
                                      </p:to>
                                    </p:set>
                                    <p:animEffect transition="in" filter="fade">
                                      <p:cBhvr>
                                        <p:cTn id="21" dur="1000"/>
                                        <p:tgtEl>
                                          <p:spTgt spid="367"/>
                                        </p:tgtEl>
                                      </p:cBhvr>
                                    </p:animEffect>
                                  </p:childTnLst>
                                </p:cTn>
                              </p:par>
                              <p:par>
                                <p:cTn id="22" presetID="10" presetClass="entr" presetSubtype="0" fill="hold" nodeType="withEffect">
                                  <p:stCondLst>
                                    <p:cond delay="0"/>
                                  </p:stCondLst>
                                  <p:childTnLst>
                                    <p:set>
                                      <p:cBhvr>
                                        <p:cTn id="23" dur="1" fill="hold">
                                          <p:stCondLst>
                                            <p:cond delay="0"/>
                                          </p:stCondLst>
                                        </p:cTn>
                                        <p:tgtEl>
                                          <p:spTgt spid="385"/>
                                        </p:tgtEl>
                                        <p:attrNameLst>
                                          <p:attrName>style.visibility</p:attrName>
                                        </p:attrNameLst>
                                      </p:cBhvr>
                                      <p:to>
                                        <p:strVal val="visible"/>
                                      </p:to>
                                    </p:set>
                                    <p:animEffect transition="in" filter="fade">
                                      <p:cBhvr>
                                        <p:cTn id="24" dur="1000"/>
                                        <p:tgtEl>
                                          <p:spTgt spid="385"/>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400"/>
                                        </p:tgtEl>
                                        <p:attrNameLst>
                                          <p:attrName>style.visibility</p:attrName>
                                        </p:attrNameLst>
                                      </p:cBhvr>
                                      <p:to>
                                        <p:strVal val="visible"/>
                                      </p:to>
                                    </p:set>
                                    <p:animEffect transition="in" filter="fade">
                                      <p:cBhvr>
                                        <p:cTn id="29" dur="1000"/>
                                        <p:tgtEl>
                                          <p:spTgt spid="400"/>
                                        </p:tgtEl>
                                      </p:cBhvr>
                                    </p:animEffect>
                                  </p:childTnLst>
                                </p:cTn>
                              </p:par>
                              <p:par>
                                <p:cTn id="30" presetID="10" presetClass="entr" presetSubtype="0" fill="hold" nodeType="withEffect">
                                  <p:stCondLst>
                                    <p:cond delay="0"/>
                                  </p:stCondLst>
                                  <p:childTnLst>
                                    <p:set>
                                      <p:cBhvr>
                                        <p:cTn id="31" dur="1" fill="hold">
                                          <p:stCondLst>
                                            <p:cond delay="0"/>
                                          </p:stCondLst>
                                        </p:cTn>
                                        <p:tgtEl>
                                          <p:spTgt spid="387"/>
                                        </p:tgtEl>
                                        <p:attrNameLst>
                                          <p:attrName>style.visibility</p:attrName>
                                        </p:attrNameLst>
                                      </p:cBhvr>
                                      <p:to>
                                        <p:strVal val="visible"/>
                                      </p:to>
                                    </p:set>
                                    <p:animEffect transition="in" filter="fade">
                                      <p:cBhvr>
                                        <p:cTn id="32" dur="1000"/>
                                        <p:tgtEl>
                                          <p:spTgt spid="38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70"/>
                                        </p:tgtEl>
                                        <p:attrNameLst>
                                          <p:attrName>style.visibility</p:attrName>
                                        </p:attrNameLst>
                                      </p:cBhvr>
                                      <p:to>
                                        <p:strVal val="visible"/>
                                      </p:to>
                                    </p:set>
                                    <p:animEffect transition="in" filter="fade">
                                      <p:cBhvr>
                                        <p:cTn id="37" dur="1000"/>
                                        <p:tgtEl>
                                          <p:spTgt spid="370"/>
                                        </p:tgtEl>
                                      </p:cBhvr>
                                    </p:animEffect>
                                  </p:childTnLst>
                                </p:cTn>
                              </p:par>
                              <p:par>
                                <p:cTn id="38" presetID="10" presetClass="entr" presetSubtype="0" fill="hold" nodeType="withEffect">
                                  <p:stCondLst>
                                    <p:cond delay="0"/>
                                  </p:stCondLst>
                                  <p:childTnLst>
                                    <p:set>
                                      <p:cBhvr>
                                        <p:cTn id="39" dur="1" fill="hold">
                                          <p:stCondLst>
                                            <p:cond delay="0"/>
                                          </p:stCondLst>
                                        </p:cTn>
                                        <p:tgtEl>
                                          <p:spTgt spid="388"/>
                                        </p:tgtEl>
                                        <p:attrNameLst>
                                          <p:attrName>style.visibility</p:attrName>
                                        </p:attrNameLst>
                                      </p:cBhvr>
                                      <p:to>
                                        <p:strVal val="visible"/>
                                      </p:to>
                                    </p:set>
                                    <p:animEffect transition="in" filter="fade">
                                      <p:cBhvr>
                                        <p:cTn id="40" dur="1000"/>
                                        <p:tgtEl>
                                          <p:spTgt spid="388"/>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398"/>
                                        </p:tgtEl>
                                        <p:attrNameLst>
                                          <p:attrName>style.visibility</p:attrName>
                                        </p:attrNameLst>
                                      </p:cBhvr>
                                      <p:to>
                                        <p:strVal val="visible"/>
                                      </p:to>
                                    </p:set>
                                    <p:animEffect transition="in" filter="fade">
                                      <p:cBhvr>
                                        <p:cTn id="45" dur="1000"/>
                                        <p:tgtEl>
                                          <p:spTgt spid="398"/>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391"/>
                                        </p:tgtEl>
                                        <p:attrNameLst>
                                          <p:attrName>style.visibility</p:attrName>
                                        </p:attrNameLst>
                                      </p:cBhvr>
                                      <p:to>
                                        <p:strVal val="visible"/>
                                      </p:to>
                                    </p:set>
                                    <p:animEffect transition="in" filter="fade">
                                      <p:cBhvr>
                                        <p:cTn id="50" dur="1000"/>
                                        <p:tgtEl>
                                          <p:spTgt spid="391"/>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397"/>
                                        </p:tgtEl>
                                        <p:attrNameLst>
                                          <p:attrName>style.visibility</p:attrName>
                                        </p:attrNameLst>
                                      </p:cBhvr>
                                      <p:to>
                                        <p:strVal val="visible"/>
                                      </p:to>
                                    </p:set>
                                    <p:animEffect transition="in" filter="fade">
                                      <p:cBhvr>
                                        <p:cTn id="55" dur="1000"/>
                                        <p:tgtEl>
                                          <p:spTgt spid="397"/>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374"/>
                                        </p:tgtEl>
                                        <p:attrNameLst>
                                          <p:attrName>style.visibility</p:attrName>
                                        </p:attrNameLst>
                                      </p:cBhvr>
                                      <p:to>
                                        <p:strVal val="visible"/>
                                      </p:to>
                                    </p:set>
                                    <p:animEffect transition="in" filter="fade">
                                      <p:cBhvr>
                                        <p:cTn id="60" dur="1000"/>
                                        <p:tgtEl>
                                          <p:spTgt spid="374"/>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406"/>
                                        </p:tgtEl>
                                        <p:attrNameLst>
                                          <p:attrName>style.visibility</p:attrName>
                                        </p:attrNameLst>
                                      </p:cBhvr>
                                      <p:to>
                                        <p:strVal val="visible"/>
                                      </p:to>
                                    </p:set>
                                    <p:animEffect transition="in" filter="fade">
                                      <p:cBhvr>
                                        <p:cTn id="65" dur="1000"/>
                                        <p:tgtEl>
                                          <p:spTgt spid="406"/>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399"/>
                                        </p:tgtEl>
                                        <p:attrNameLst>
                                          <p:attrName>style.visibility</p:attrName>
                                        </p:attrNameLst>
                                      </p:cBhvr>
                                      <p:to>
                                        <p:strVal val="visible"/>
                                      </p:to>
                                    </p:set>
                                    <p:animEffect transition="in" filter="fade">
                                      <p:cBhvr>
                                        <p:cTn id="70" dur="1000"/>
                                        <p:tgtEl>
                                          <p:spTgt spid="399"/>
                                        </p:tgtEl>
                                      </p:cBhvr>
                                    </p:animEffect>
                                  </p:childTnLst>
                                </p:cTn>
                              </p:par>
                              <p:par>
                                <p:cTn id="71" presetID="10" presetClass="entr" presetSubtype="0" fill="hold" nodeType="withEffect">
                                  <p:stCondLst>
                                    <p:cond delay="0"/>
                                  </p:stCondLst>
                                  <p:childTnLst>
                                    <p:set>
                                      <p:cBhvr>
                                        <p:cTn id="72" dur="1" fill="hold">
                                          <p:stCondLst>
                                            <p:cond delay="0"/>
                                          </p:stCondLst>
                                        </p:cTn>
                                        <p:tgtEl>
                                          <p:spTgt spid="403"/>
                                        </p:tgtEl>
                                        <p:attrNameLst>
                                          <p:attrName>style.visibility</p:attrName>
                                        </p:attrNameLst>
                                      </p:cBhvr>
                                      <p:to>
                                        <p:strVal val="visible"/>
                                      </p:to>
                                    </p:set>
                                    <p:animEffect transition="in" filter="fade">
                                      <p:cBhvr>
                                        <p:cTn id="73" dur="1000"/>
                                        <p:tgtEl>
                                          <p:spTgt spid="403"/>
                                        </p:tgtEl>
                                      </p:cBhvr>
                                    </p:animEffect>
                                  </p:childTnLst>
                                </p:cTn>
                              </p:par>
                              <p:par>
                                <p:cTn id="74" presetID="10" presetClass="exit" presetSubtype="0" fill="hold" nodeType="withEffect">
                                  <p:stCondLst>
                                    <p:cond delay="0"/>
                                  </p:stCondLst>
                                  <p:childTnLst>
                                    <p:animEffect transition="out" filter="fade">
                                      <p:cBhvr>
                                        <p:cTn id="75" dur="1000"/>
                                        <p:tgtEl>
                                          <p:spTgt spid="406"/>
                                        </p:tgtEl>
                                      </p:cBhvr>
                                    </p:animEffect>
                                    <p:set>
                                      <p:cBhvr>
                                        <p:cTn id="76" dur="1" fill="hold">
                                          <p:stCondLst>
                                            <p:cond delay="1000"/>
                                          </p:stCondLst>
                                        </p:cTn>
                                        <p:tgtEl>
                                          <p:spTgt spid="406"/>
                                        </p:tgtEl>
                                        <p:attrNameLst>
                                          <p:attrName>style.visibility</p:attrName>
                                        </p:attrNameLst>
                                      </p:cBhvr>
                                      <p:to>
                                        <p:strVal val="hidden"/>
                                      </p:to>
                                    </p:se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nodeType="clickEffect">
                                  <p:stCondLst>
                                    <p:cond delay="0"/>
                                  </p:stCondLst>
                                  <p:childTnLst>
                                    <p:set>
                                      <p:cBhvr>
                                        <p:cTn id="80" dur="1" fill="hold">
                                          <p:stCondLst>
                                            <p:cond delay="0"/>
                                          </p:stCondLst>
                                        </p:cTn>
                                        <p:tgtEl>
                                          <p:spTgt spid="401"/>
                                        </p:tgtEl>
                                        <p:attrNameLst>
                                          <p:attrName>style.visibility</p:attrName>
                                        </p:attrNameLst>
                                      </p:cBhvr>
                                      <p:to>
                                        <p:strVal val="visible"/>
                                      </p:to>
                                    </p:set>
                                    <p:animEffect transition="in" filter="fade">
                                      <p:cBhvr>
                                        <p:cTn id="81" dur="1000"/>
                                        <p:tgtEl>
                                          <p:spTgt spid="401"/>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nodeType="clickEffect">
                                  <p:stCondLst>
                                    <p:cond delay="0"/>
                                  </p:stCondLst>
                                  <p:childTnLst>
                                    <p:set>
                                      <p:cBhvr>
                                        <p:cTn id="85" dur="1" fill="hold">
                                          <p:stCondLst>
                                            <p:cond delay="0"/>
                                          </p:stCondLst>
                                        </p:cTn>
                                        <p:tgtEl>
                                          <p:spTgt spid="405"/>
                                        </p:tgtEl>
                                        <p:attrNameLst>
                                          <p:attrName>style.visibility</p:attrName>
                                        </p:attrNameLst>
                                      </p:cBhvr>
                                      <p:to>
                                        <p:strVal val="visible"/>
                                      </p:to>
                                    </p:set>
                                    <p:animEffect transition="in" filter="fade">
                                      <p:cBhvr>
                                        <p:cTn id="86" dur="1000"/>
                                        <p:tgtEl>
                                          <p:spTgt spid="405"/>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nodeType="clickEffect">
                                  <p:stCondLst>
                                    <p:cond delay="0"/>
                                  </p:stCondLst>
                                  <p:childTnLst>
                                    <p:set>
                                      <p:cBhvr>
                                        <p:cTn id="90" dur="1" fill="hold">
                                          <p:stCondLst>
                                            <p:cond delay="0"/>
                                          </p:stCondLst>
                                        </p:cTn>
                                        <p:tgtEl>
                                          <p:spTgt spid="402"/>
                                        </p:tgtEl>
                                        <p:attrNameLst>
                                          <p:attrName>style.visibility</p:attrName>
                                        </p:attrNameLst>
                                      </p:cBhvr>
                                      <p:to>
                                        <p:strVal val="visible"/>
                                      </p:to>
                                    </p:set>
                                    <p:animEffect transition="in" filter="fade">
                                      <p:cBhvr>
                                        <p:cTn id="91" dur="1000"/>
                                        <p:tgtEl>
                                          <p:spTgt spid="402"/>
                                        </p:tgtEl>
                                      </p:cBhvr>
                                    </p:animEffect>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nodeType="clickEffect">
                                  <p:stCondLst>
                                    <p:cond delay="0"/>
                                  </p:stCondLst>
                                  <p:childTnLst>
                                    <p:set>
                                      <p:cBhvr>
                                        <p:cTn id="95" dur="1" fill="hold">
                                          <p:stCondLst>
                                            <p:cond delay="0"/>
                                          </p:stCondLst>
                                        </p:cTn>
                                        <p:tgtEl>
                                          <p:spTgt spid="404"/>
                                        </p:tgtEl>
                                        <p:attrNameLst>
                                          <p:attrName>style.visibility</p:attrName>
                                        </p:attrNameLst>
                                      </p:cBhvr>
                                      <p:to>
                                        <p:strVal val="visible"/>
                                      </p:to>
                                    </p:set>
                                    <p:animEffect transition="in" filter="fade">
                                      <p:cBhvr>
                                        <p:cTn id="96" dur="1000"/>
                                        <p:tgtEl>
                                          <p:spTgt spid="404"/>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xit" presetSubtype="0" fill="hold" nodeType="clickEffect">
                                  <p:stCondLst>
                                    <p:cond delay="0"/>
                                  </p:stCondLst>
                                  <p:childTnLst>
                                    <p:animEffect transition="out" filter="fade">
                                      <p:cBhvr>
                                        <p:cTn id="100" dur="1000"/>
                                        <p:tgtEl>
                                          <p:spTgt spid="399"/>
                                        </p:tgtEl>
                                      </p:cBhvr>
                                    </p:animEffect>
                                    <p:set>
                                      <p:cBhvr>
                                        <p:cTn id="101" dur="1" fill="hold">
                                          <p:stCondLst>
                                            <p:cond delay="1000"/>
                                          </p:stCondLst>
                                        </p:cTn>
                                        <p:tgtEl>
                                          <p:spTgt spid="399"/>
                                        </p:tgtEl>
                                        <p:attrNameLst>
                                          <p:attrName>style.visibility</p:attrName>
                                        </p:attrNameLst>
                                      </p:cBhvr>
                                      <p:to>
                                        <p:strVal val="hidden"/>
                                      </p:to>
                                    </p:set>
                                  </p:childTnLst>
                                </p:cTn>
                              </p:par>
                            </p:childTnLst>
                          </p:cTn>
                        </p:par>
                      </p:childTnLst>
                    </p:cTn>
                  </p:par>
                  <p:par>
                    <p:cTn id="102" fill="hold">
                      <p:stCondLst>
                        <p:cond delay="indefinite"/>
                      </p:stCondLst>
                      <p:childTnLst>
                        <p:par>
                          <p:cTn id="103" fill="hold">
                            <p:stCondLst>
                              <p:cond delay="0"/>
                            </p:stCondLst>
                            <p:childTnLst>
                              <p:par>
                                <p:cTn id="104" presetID="10" presetClass="exit" presetSubtype="0" fill="hold" nodeType="clickEffect">
                                  <p:stCondLst>
                                    <p:cond delay="0"/>
                                  </p:stCondLst>
                                  <p:childTnLst>
                                    <p:animEffect transition="out" filter="fade">
                                      <p:cBhvr>
                                        <p:cTn id="105" dur="1000"/>
                                        <p:tgtEl>
                                          <p:spTgt spid="405"/>
                                        </p:tgtEl>
                                      </p:cBhvr>
                                    </p:animEffect>
                                    <p:set>
                                      <p:cBhvr>
                                        <p:cTn id="106" dur="1" fill="hold">
                                          <p:stCondLst>
                                            <p:cond delay="1000"/>
                                          </p:stCondLst>
                                        </p:cTn>
                                        <p:tgtEl>
                                          <p:spTgt spid="405"/>
                                        </p:tgtEl>
                                        <p:attrNameLst>
                                          <p:attrName>style.visibility</p:attrName>
                                        </p:attrNameLst>
                                      </p:cBhvr>
                                      <p:to>
                                        <p:strVal val="hidden"/>
                                      </p:to>
                                    </p:set>
                                  </p:childTnLst>
                                </p:cTn>
                              </p:par>
                            </p:childTnLst>
                          </p:cTn>
                        </p:par>
                      </p:childTnLst>
                    </p:cTn>
                  </p:par>
                  <p:par>
                    <p:cTn id="107" fill="hold">
                      <p:stCondLst>
                        <p:cond delay="indefinite"/>
                      </p:stCondLst>
                      <p:childTnLst>
                        <p:par>
                          <p:cTn id="108" fill="hold">
                            <p:stCondLst>
                              <p:cond delay="0"/>
                            </p:stCondLst>
                            <p:childTnLst>
                              <p:par>
                                <p:cTn id="109" presetID="10" presetClass="exit" presetSubtype="0" fill="hold" nodeType="clickEffect">
                                  <p:stCondLst>
                                    <p:cond delay="0"/>
                                  </p:stCondLst>
                                  <p:childTnLst>
                                    <p:animEffect transition="out" filter="fade">
                                      <p:cBhvr>
                                        <p:cTn id="110" dur="1000"/>
                                        <p:tgtEl>
                                          <p:spTgt spid="403"/>
                                        </p:tgtEl>
                                      </p:cBhvr>
                                    </p:animEffect>
                                    <p:set>
                                      <p:cBhvr>
                                        <p:cTn id="111" dur="1" fill="hold">
                                          <p:stCondLst>
                                            <p:cond delay="1000"/>
                                          </p:stCondLst>
                                        </p:cTn>
                                        <p:tgtEl>
                                          <p:spTgt spid="403"/>
                                        </p:tgtEl>
                                        <p:attrNameLst>
                                          <p:attrName>style.visibility</p:attrName>
                                        </p:attrNameLst>
                                      </p:cBhvr>
                                      <p:to>
                                        <p:strVal val="hidden"/>
                                      </p:to>
                                    </p:set>
                                  </p:childTnLst>
                                </p:cTn>
                              </p:par>
                            </p:childTnLst>
                          </p:cTn>
                        </p:par>
                      </p:childTnLst>
                    </p:cTn>
                  </p:par>
                  <p:par>
                    <p:cTn id="112" fill="hold">
                      <p:stCondLst>
                        <p:cond delay="indefinite"/>
                      </p:stCondLst>
                      <p:childTnLst>
                        <p:par>
                          <p:cTn id="113" fill="hold">
                            <p:stCondLst>
                              <p:cond delay="0"/>
                            </p:stCondLst>
                            <p:childTnLst>
                              <p:par>
                                <p:cTn id="114" presetID="10" presetClass="exit" presetSubtype="0" fill="hold" nodeType="clickEffect">
                                  <p:stCondLst>
                                    <p:cond delay="0"/>
                                  </p:stCondLst>
                                  <p:childTnLst>
                                    <p:animEffect transition="out" filter="fade">
                                      <p:cBhvr>
                                        <p:cTn id="115" dur="1000"/>
                                        <p:tgtEl>
                                          <p:spTgt spid="404"/>
                                        </p:tgtEl>
                                      </p:cBhvr>
                                    </p:animEffect>
                                    <p:set>
                                      <p:cBhvr>
                                        <p:cTn id="116" dur="1" fill="hold">
                                          <p:stCondLst>
                                            <p:cond delay="1000"/>
                                          </p:stCondLst>
                                        </p:cTn>
                                        <p:tgtEl>
                                          <p:spTgt spid="404"/>
                                        </p:tgtEl>
                                        <p:attrNameLst>
                                          <p:attrName>style.visibility</p:attrName>
                                        </p:attrNameLst>
                                      </p:cBhvr>
                                      <p:to>
                                        <p:strVal val="hidden"/>
                                      </p:to>
                                    </p:set>
                                  </p:childTnLst>
                                </p:cTn>
                              </p:par>
                            </p:childTnLst>
                          </p:cTn>
                        </p:par>
                      </p:childTnLst>
                    </p:cTn>
                  </p:par>
                  <p:par>
                    <p:cTn id="117" fill="hold">
                      <p:stCondLst>
                        <p:cond delay="indefinite"/>
                      </p:stCondLst>
                      <p:childTnLst>
                        <p:par>
                          <p:cTn id="118" fill="hold">
                            <p:stCondLst>
                              <p:cond delay="0"/>
                            </p:stCondLst>
                            <p:childTnLst>
                              <p:par>
                                <p:cTn id="119" presetID="10" presetClass="entr" presetSubtype="0" fill="hold" nodeType="clickEffect">
                                  <p:stCondLst>
                                    <p:cond delay="0"/>
                                  </p:stCondLst>
                                  <p:childTnLst>
                                    <p:set>
                                      <p:cBhvr>
                                        <p:cTn id="120" dur="1" fill="hold">
                                          <p:stCondLst>
                                            <p:cond delay="0"/>
                                          </p:stCondLst>
                                        </p:cTn>
                                        <p:tgtEl>
                                          <p:spTgt spid="406"/>
                                        </p:tgtEl>
                                        <p:attrNameLst>
                                          <p:attrName>style.visibility</p:attrName>
                                        </p:attrNameLst>
                                      </p:cBhvr>
                                      <p:to>
                                        <p:strVal val="visible"/>
                                      </p:to>
                                    </p:set>
                                    <p:animEffect transition="in" filter="fade">
                                      <p:cBhvr>
                                        <p:cTn id="121" dur="1000"/>
                                        <p:tgtEl>
                                          <p:spTgt spid="4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BB9760-F662-4C12-BEEE-8022A3FCECA3}"/>
              </a:ext>
            </a:extLst>
          </p:cNvPr>
          <p:cNvSpPr>
            <a:spLocks noGrp="1"/>
          </p:cNvSpPr>
          <p:nvPr>
            <p:ph type="title"/>
          </p:nvPr>
        </p:nvSpPr>
        <p:spPr/>
        <p:txBody>
          <a:bodyPr>
            <a:normAutofit fontScale="90000"/>
          </a:bodyPr>
          <a:lstStyle/>
          <a:p>
            <a:r>
              <a:rPr lang="en-US" dirty="0"/>
              <a:t>Resilience against Solver failure</a:t>
            </a:r>
          </a:p>
        </p:txBody>
      </p:sp>
      <p:pic>
        <p:nvPicPr>
          <p:cNvPr id="4" name="Picture 3" descr="A pencil and paper&#10;&#10;Description generated with high confidence">
            <a:extLst>
              <a:ext uri="{FF2B5EF4-FFF2-40B4-BE49-F238E27FC236}">
                <a16:creationId xmlns:a16="http://schemas.microsoft.com/office/drawing/2014/main" id="{65A06D6D-5A46-4DC7-B89E-A86753D8DE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4878" y="1601988"/>
            <a:ext cx="6318605" cy="4587736"/>
          </a:xfrm>
          <a:prstGeom prst="rect">
            <a:avLst/>
          </a:prstGeom>
        </p:spPr>
      </p:pic>
    </p:spTree>
    <p:extLst>
      <p:ext uri="{BB962C8B-B14F-4D97-AF65-F5344CB8AC3E}">
        <p14:creationId xmlns:p14="http://schemas.microsoft.com/office/powerpoint/2010/main" val="27768707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A0E627-396F-415F-A7D9-E9819C18BC94}"/>
              </a:ext>
            </a:extLst>
          </p:cNvPr>
          <p:cNvSpPr>
            <a:spLocks noGrp="1"/>
          </p:cNvSpPr>
          <p:nvPr>
            <p:ph type="title"/>
          </p:nvPr>
        </p:nvSpPr>
        <p:spPr/>
        <p:txBody>
          <a:bodyPr/>
          <a:lstStyle/>
          <a:p>
            <a:r>
              <a:rPr lang="en-US" dirty="0"/>
              <a:t>Smart and Connected Cyber-physical systems</a:t>
            </a:r>
          </a:p>
        </p:txBody>
      </p:sp>
      <p:sp>
        <p:nvSpPr>
          <p:cNvPr id="3" name="Content Placeholder 2">
            <a:extLst>
              <a:ext uri="{FF2B5EF4-FFF2-40B4-BE49-F238E27FC236}">
                <a16:creationId xmlns:a16="http://schemas.microsoft.com/office/drawing/2014/main" id="{183CBF0F-25B9-4AEB-A94E-89E15D2EA9B1}"/>
              </a:ext>
            </a:extLst>
          </p:cNvPr>
          <p:cNvSpPr>
            <a:spLocks noGrp="1"/>
          </p:cNvSpPr>
          <p:nvPr>
            <p:ph idx="1"/>
          </p:nvPr>
        </p:nvSpPr>
        <p:spPr>
          <a:xfrm>
            <a:off x="628650" y="1945267"/>
            <a:ext cx="8352980" cy="3917149"/>
          </a:xfrm>
        </p:spPr>
        <p:txBody>
          <a:bodyPr>
            <a:normAutofit fontScale="92500" lnSpcReduction="20000"/>
          </a:bodyPr>
          <a:lstStyle/>
          <a:p>
            <a:pPr>
              <a:lnSpc>
                <a:spcPct val="100000"/>
              </a:lnSpc>
            </a:pPr>
            <a:r>
              <a:rPr lang="en-US" dirty="0"/>
              <a:t>Residents and their environments are increasingly connected through rapidly-changing intelligent technologies.</a:t>
            </a:r>
          </a:p>
          <a:p>
            <a:pPr>
              <a:lnSpc>
                <a:spcPct val="100000"/>
              </a:lnSpc>
            </a:pPr>
            <a:endParaRPr lang="en-US" dirty="0"/>
          </a:p>
          <a:p>
            <a:pPr>
              <a:lnSpc>
                <a:spcPct val="100000"/>
              </a:lnSpc>
            </a:pPr>
            <a:r>
              <a:rPr lang="en-US" dirty="0"/>
              <a:t>Individuals have control over resources that have value to their neighbors.</a:t>
            </a:r>
          </a:p>
          <a:p>
            <a:pPr>
              <a:lnSpc>
                <a:spcPct val="100000"/>
              </a:lnSpc>
            </a:pPr>
            <a:endParaRPr lang="en-US" dirty="0"/>
          </a:p>
          <a:p>
            <a:pPr>
              <a:lnSpc>
                <a:spcPct val="100000"/>
              </a:lnSpc>
            </a:pPr>
            <a:r>
              <a:rPr lang="en-US" dirty="0"/>
              <a:t>Our goal  is to develop a platform to allow users to exchange these resources in a resilient and trustworthy manner.</a:t>
            </a:r>
          </a:p>
          <a:p>
            <a:pPr>
              <a:lnSpc>
                <a:spcPct val="100000"/>
              </a:lnSpc>
            </a:pPr>
            <a:endParaRPr lang="en-US" dirty="0"/>
          </a:p>
          <a:p>
            <a:pPr>
              <a:lnSpc>
                <a:spcPct val="100000"/>
              </a:lnSpc>
            </a:pPr>
            <a:r>
              <a:rPr lang="en-US" dirty="0"/>
              <a:t>We are specially concerned with electrical energy distribution systems.</a:t>
            </a:r>
          </a:p>
          <a:p>
            <a:endParaRPr lang="en-US" dirty="0"/>
          </a:p>
        </p:txBody>
      </p:sp>
    </p:spTree>
    <p:extLst>
      <p:ext uri="{BB962C8B-B14F-4D97-AF65-F5344CB8AC3E}">
        <p14:creationId xmlns:p14="http://schemas.microsoft.com/office/powerpoint/2010/main" val="22704600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Shape 355"/>
        <p:cNvGrpSpPr/>
        <p:nvPr/>
      </p:nvGrpSpPr>
      <p:grpSpPr>
        <a:xfrm>
          <a:off x="0" y="0"/>
          <a:ext cx="0" cy="0"/>
          <a:chOff x="0" y="0"/>
          <a:chExt cx="0" cy="0"/>
        </a:xfrm>
      </p:grpSpPr>
      <p:sp>
        <p:nvSpPr>
          <p:cNvPr id="356" name="Google Shape;356;p48"/>
          <p:cNvSpPr txBox="1">
            <a:spLocks noGrp="1"/>
          </p:cNvSpPr>
          <p:nvPr>
            <p:ph type="title"/>
          </p:nvPr>
        </p:nvSpPr>
        <p:spPr>
          <a:prstGeom prst="rect">
            <a:avLst/>
          </a:prstGeom>
        </p:spPr>
        <p:txBody>
          <a:bodyPr spcFirstLastPara="1" vert="horz" wrap="none" lIns="91440" tIns="45720" rIns="91440" bIns="45720" rtlCol="0" anchor="t" anchorCtr="0">
            <a:normAutofit/>
          </a:bodyPr>
          <a:lstStyle/>
          <a:p>
            <a:pPr marL="0" lvl="0" indent="0" defTabSz="914400">
              <a:spcBef>
                <a:spcPct val="0"/>
              </a:spcBef>
              <a:spcAft>
                <a:spcPts val="0"/>
              </a:spcAft>
            </a:pPr>
            <a:r>
              <a:rPr lang="en-US" sz="4000" spc="-300" dirty="0"/>
              <a:t>Resource  Limits Fault Example</a:t>
            </a:r>
          </a:p>
        </p:txBody>
      </p:sp>
      <p:sp>
        <p:nvSpPr>
          <p:cNvPr id="2" name="Content Placeholder 1">
            <a:extLst>
              <a:ext uri="{FF2B5EF4-FFF2-40B4-BE49-F238E27FC236}">
                <a16:creationId xmlns:a16="http://schemas.microsoft.com/office/drawing/2014/main" id="{FD6954A8-AC49-475E-B8D0-A396BB47A9AD}"/>
              </a:ext>
            </a:extLst>
          </p:cNvPr>
          <p:cNvSpPr>
            <a:spLocks noGrp="1"/>
          </p:cNvSpPr>
          <p:nvPr>
            <p:ph idx="1"/>
          </p:nvPr>
        </p:nvSpPr>
        <p:spPr/>
        <p:txBody>
          <a:bodyPr/>
          <a:lstStyle/>
          <a:p>
            <a:r>
              <a:rPr lang="en-US" dirty="0"/>
              <a:t>Not all faults are node failure faults.</a:t>
            </a:r>
          </a:p>
          <a:p>
            <a:r>
              <a:rPr lang="en-US" dirty="0"/>
              <a:t>Faults can also be caused due to excessive resource utilization.</a:t>
            </a:r>
          </a:p>
          <a:p>
            <a:r>
              <a:rPr lang="en-US" dirty="0"/>
              <a:t>This can lead to eventual application failures.</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Google Shape;356;p48"/>
          <p:cNvSpPr txBox="1">
            <a:spLocks noGrp="1"/>
          </p:cNvSpPr>
          <p:nvPr>
            <p:ph type="title"/>
          </p:nvPr>
        </p:nvSpPr>
        <p:spPr>
          <a:xfrm>
            <a:off x="261181" y="125844"/>
            <a:ext cx="6152060" cy="1325563"/>
          </a:xfrm>
          <a:prstGeom prst="rect">
            <a:avLst/>
          </a:prstGeom>
        </p:spPr>
        <p:txBody>
          <a:bodyPr spcFirstLastPara="1" vert="horz" wrap="none" lIns="91440" tIns="45720" rIns="91440" bIns="45720" rtlCol="0" anchor="t" anchorCtr="0">
            <a:normAutofit/>
          </a:bodyPr>
          <a:lstStyle/>
          <a:p>
            <a:pPr marL="0" lvl="0" indent="0" algn="r" defTabSz="914400">
              <a:spcBef>
                <a:spcPct val="0"/>
              </a:spcBef>
              <a:spcAft>
                <a:spcPts val="0"/>
              </a:spcAft>
            </a:pPr>
            <a:r>
              <a:rPr lang="en-US" sz="4000" spc="-300" dirty="0"/>
              <a:t>CPU Resource Limit Fault Handling</a:t>
            </a:r>
          </a:p>
        </p:txBody>
      </p:sp>
      <p:pic>
        <p:nvPicPr>
          <p:cNvPr id="357" name="Google Shape;357;p48"/>
          <p:cNvPicPr preferRelativeResize="0"/>
          <p:nvPr/>
        </p:nvPicPr>
        <p:blipFill>
          <a:blip r:embed="rId3"/>
          <a:stretch>
            <a:fillRect/>
          </a:stretch>
        </p:blipFill>
        <p:spPr>
          <a:xfrm>
            <a:off x="628650" y="1102376"/>
            <a:ext cx="7886699" cy="3430713"/>
          </a:xfrm>
          <a:prstGeom prst="rect">
            <a:avLst/>
          </a:prstGeom>
          <a:noFill/>
        </p:spPr>
      </p:pic>
      <p:sp>
        <p:nvSpPr>
          <p:cNvPr id="2" name="Rectangle 1">
            <a:extLst>
              <a:ext uri="{FF2B5EF4-FFF2-40B4-BE49-F238E27FC236}">
                <a16:creationId xmlns:a16="http://schemas.microsoft.com/office/drawing/2014/main" id="{11E50BDB-21F0-4DB5-9E38-0E79BCCEC385}"/>
              </a:ext>
            </a:extLst>
          </p:cNvPr>
          <p:cNvSpPr/>
          <p:nvPr/>
        </p:nvSpPr>
        <p:spPr>
          <a:xfrm>
            <a:off x="566057" y="5101776"/>
            <a:ext cx="8217159" cy="307777"/>
          </a:xfrm>
          <a:prstGeom prst="rect">
            <a:avLst/>
          </a:prstGeom>
        </p:spPr>
        <p:txBody>
          <a:bodyPr wrap="square">
            <a:spAutoFit/>
          </a:bodyPr>
          <a:lstStyle/>
          <a:p>
            <a:r>
              <a:rPr lang="en-US" dirty="0" err="1"/>
              <a:t>handleCPULimit</a:t>
            </a:r>
            <a:r>
              <a:rPr lang="en-US" dirty="0"/>
              <a:t> reduces the maximum lookahead when the CPU limit is crossed.</a:t>
            </a:r>
          </a:p>
        </p:txBody>
      </p:sp>
    </p:spTree>
    <p:extLst>
      <p:ext uri="{BB962C8B-B14F-4D97-AF65-F5344CB8AC3E}">
        <p14:creationId xmlns:p14="http://schemas.microsoft.com/office/powerpoint/2010/main" val="38069744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10"/>
        <p:cNvGrpSpPr/>
        <p:nvPr/>
      </p:nvGrpSpPr>
      <p:grpSpPr>
        <a:xfrm>
          <a:off x="0" y="0"/>
          <a:ext cx="0" cy="0"/>
          <a:chOff x="0" y="0"/>
          <a:chExt cx="0" cy="0"/>
        </a:xfrm>
      </p:grpSpPr>
      <p:sp>
        <p:nvSpPr>
          <p:cNvPr id="411" name="Google Shape;411;p50"/>
          <p:cNvSpPr txBox="1">
            <a:spLocks noGrp="1"/>
          </p:cNvSpPr>
          <p:nvPr>
            <p:ph type="title"/>
          </p:nvPr>
        </p:nvSpPr>
        <p:spPr>
          <a:xfrm>
            <a:off x="141540" y="4727686"/>
            <a:ext cx="6601092" cy="1325563"/>
          </a:xfrm>
          <a:prstGeom prst="rect">
            <a:avLst/>
          </a:prstGeom>
        </p:spPr>
        <p:txBody>
          <a:bodyPr spcFirstLastPara="1" vert="horz" lIns="91440" tIns="45720" rIns="91440" bIns="45720" rtlCol="0" anchor="ctr" anchorCtr="0">
            <a:normAutofit/>
          </a:bodyPr>
          <a:lstStyle/>
          <a:p>
            <a:pPr marL="0" lvl="0" indent="0" defTabSz="914400">
              <a:spcBef>
                <a:spcPct val="0"/>
              </a:spcBef>
              <a:spcAft>
                <a:spcPts val="0"/>
              </a:spcAft>
            </a:pPr>
            <a:r>
              <a:rPr lang="en-US" sz="5400"/>
              <a:t>Summary</a:t>
            </a:r>
            <a:endParaRPr lang="en-US" sz="5400" dirty="0"/>
          </a:p>
        </p:txBody>
      </p:sp>
      <p:sp>
        <p:nvSpPr>
          <p:cNvPr id="2" name="Content Placeholder 1">
            <a:extLst>
              <a:ext uri="{FF2B5EF4-FFF2-40B4-BE49-F238E27FC236}">
                <a16:creationId xmlns:a16="http://schemas.microsoft.com/office/drawing/2014/main" id="{131452C5-BB32-498E-A615-3D29161F0FC3}"/>
              </a:ext>
            </a:extLst>
          </p:cNvPr>
          <p:cNvSpPr>
            <a:spLocks noGrp="1"/>
          </p:cNvSpPr>
          <p:nvPr>
            <p:ph idx="1"/>
          </p:nvPr>
        </p:nvSpPr>
        <p:spPr>
          <a:xfrm>
            <a:off x="551415" y="671943"/>
            <a:ext cx="7675350" cy="3917149"/>
          </a:xfrm>
        </p:spPr>
        <p:txBody>
          <a:bodyPr/>
          <a:lstStyle/>
          <a:p>
            <a:endParaRPr lang="en-US"/>
          </a:p>
        </p:txBody>
      </p:sp>
      <p:graphicFrame>
        <p:nvGraphicFramePr>
          <p:cNvPr id="414" name="Google Shape;412;p50">
            <a:extLst>
              <a:ext uri="{FF2B5EF4-FFF2-40B4-BE49-F238E27FC236}">
                <a16:creationId xmlns:a16="http://schemas.microsoft.com/office/drawing/2014/main" id="{54D2881D-05C1-4013-8059-2B39F631E6BC}"/>
              </a:ext>
            </a:extLst>
          </p:cNvPr>
          <p:cNvGraphicFramePr/>
          <p:nvPr>
            <p:extLst>
              <p:ext uri="{D42A27DB-BD31-4B8C-83A1-F6EECF244321}">
                <p14:modId xmlns:p14="http://schemas.microsoft.com/office/powerpoint/2010/main" val="3336945918"/>
              </p:ext>
            </p:extLst>
          </p:nvPr>
        </p:nvGraphicFramePr>
        <p:xfrm>
          <a:off x="657381" y="183163"/>
          <a:ext cx="7674768" cy="51731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p41"/>
          <p:cNvSpPr txBox="1">
            <a:spLocks noGrp="1"/>
          </p:cNvSpPr>
          <p:nvPr>
            <p:ph type="title"/>
          </p:nvPr>
        </p:nvSpPr>
        <p:spPr>
          <a:xfrm>
            <a:off x="311700" y="38473"/>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Example</a:t>
            </a:r>
            <a:endParaRPr dirty="0"/>
          </a:p>
        </p:txBody>
      </p:sp>
      <p:pic>
        <p:nvPicPr>
          <p:cNvPr id="274" name="Google Shape;274;p41" title="opal-rt.mp4">
            <a:hlinkClick r:id="rId3"/>
          </p:cNvPr>
          <p:cNvPicPr preferRelativeResize="0"/>
          <p:nvPr/>
        </p:nvPicPr>
        <p:blipFill>
          <a:blip r:embed="rId4">
            <a:alphaModFix/>
          </a:blip>
          <a:stretch>
            <a:fillRect/>
          </a:stretch>
        </p:blipFill>
        <p:spPr>
          <a:xfrm>
            <a:off x="385665" y="801973"/>
            <a:ext cx="8372670" cy="5872526"/>
          </a:xfrm>
          <a:prstGeom prst="rect">
            <a:avLst/>
          </a:prstGeom>
          <a:noFill/>
          <a:ln>
            <a:noFill/>
          </a:ln>
        </p:spPr>
      </p:pic>
    </p:spTree>
    <p:extLst>
      <p:ext uri="{BB962C8B-B14F-4D97-AF65-F5344CB8AC3E}">
        <p14:creationId xmlns:p14="http://schemas.microsoft.com/office/powerpoint/2010/main" val="40293208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cxnSp>
        <p:nvCxnSpPr>
          <p:cNvPr id="154" name="Google Shape;154;p35"/>
          <p:cNvCxnSpPr>
            <a:cxnSpLocks/>
          </p:cNvCxnSpPr>
          <p:nvPr/>
        </p:nvCxnSpPr>
        <p:spPr>
          <a:xfrm>
            <a:off x="6684454" y="3737143"/>
            <a:ext cx="0" cy="385500"/>
          </a:xfrm>
          <a:prstGeom prst="straightConnector1">
            <a:avLst/>
          </a:prstGeom>
          <a:noFill/>
          <a:ln w="127000" cap="flat" cmpd="sng">
            <a:solidFill>
              <a:srgbClr val="B7B6B8"/>
            </a:solidFill>
            <a:prstDash val="solid"/>
            <a:miter lim="400000"/>
            <a:headEnd type="none" w="sm" len="sm"/>
            <a:tailEnd type="none" w="sm" len="sm"/>
          </a:ln>
        </p:spPr>
      </p:cxnSp>
      <p:cxnSp>
        <p:nvCxnSpPr>
          <p:cNvPr id="155" name="Google Shape;155;p35"/>
          <p:cNvCxnSpPr/>
          <p:nvPr/>
        </p:nvCxnSpPr>
        <p:spPr>
          <a:xfrm>
            <a:off x="4976666" y="3704758"/>
            <a:ext cx="0" cy="385500"/>
          </a:xfrm>
          <a:prstGeom prst="straightConnector1">
            <a:avLst/>
          </a:prstGeom>
          <a:noFill/>
          <a:ln w="127000" cap="flat" cmpd="sng">
            <a:solidFill>
              <a:srgbClr val="B7B6B8"/>
            </a:solidFill>
            <a:prstDash val="solid"/>
            <a:miter lim="400000"/>
            <a:headEnd type="none" w="sm" len="sm"/>
            <a:tailEnd type="none" w="sm" len="sm"/>
          </a:ln>
        </p:spPr>
      </p:cxnSp>
      <p:cxnSp>
        <p:nvCxnSpPr>
          <p:cNvPr id="153" name="Google Shape;153;p35"/>
          <p:cNvCxnSpPr>
            <a:cxnSpLocks/>
          </p:cNvCxnSpPr>
          <p:nvPr/>
        </p:nvCxnSpPr>
        <p:spPr>
          <a:xfrm flipH="1">
            <a:off x="3286496" y="3699043"/>
            <a:ext cx="2817" cy="632927"/>
          </a:xfrm>
          <a:prstGeom prst="straightConnector1">
            <a:avLst/>
          </a:prstGeom>
          <a:noFill/>
          <a:ln w="127000" cap="flat" cmpd="sng">
            <a:solidFill>
              <a:srgbClr val="B7B6B8"/>
            </a:solidFill>
            <a:prstDash val="solid"/>
            <a:miter lim="400000"/>
            <a:headEnd type="none" w="sm" len="sm"/>
            <a:tailEnd type="none" w="sm" len="sm"/>
          </a:ln>
        </p:spPr>
      </p:cxnSp>
      <p:sp>
        <p:nvSpPr>
          <p:cNvPr id="168" name="Google Shape;168;p35"/>
          <p:cNvSpPr txBox="1">
            <a:spLocks noGrp="1"/>
          </p:cNvSpPr>
          <p:nvPr>
            <p:ph type="sldNum" idx="12"/>
          </p:nvPr>
        </p:nvSpPr>
        <p:spPr>
          <a:xfrm>
            <a:off x="8619386" y="6007894"/>
            <a:ext cx="150000" cy="210600"/>
          </a:xfrm>
          <a:prstGeom prst="rect">
            <a:avLst/>
          </a:prstGeom>
          <a:noFill/>
          <a:ln>
            <a:noFill/>
          </a:ln>
        </p:spPr>
        <p:txBody>
          <a:bodyPr spcFirstLastPara="1" wrap="square" lIns="35725" tIns="35725" rIns="35725" bIns="35725" anchor="t" anchorCtr="0">
            <a:noAutofit/>
          </a:bodyPr>
          <a:lstStyle/>
          <a:p>
            <a:pPr marL="0" lvl="0" indent="0" algn="r" rtl="0">
              <a:lnSpc>
                <a:spcPct val="100000"/>
              </a:lnSpc>
              <a:spcBef>
                <a:spcPts val="0"/>
              </a:spcBef>
              <a:spcAft>
                <a:spcPts val="0"/>
              </a:spcAft>
              <a:buClr>
                <a:srgbClr val="000000"/>
              </a:buClr>
              <a:buSzPts val="1000"/>
              <a:buFont typeface="Helvetica Neue"/>
              <a:buNone/>
            </a:pPr>
            <a:fld id="{00000000-1234-1234-1234-123412341234}" type="slidenum">
              <a:rPr lang="en-GB" sz="1000">
                <a:latin typeface="Helvetica Neue"/>
                <a:ea typeface="Helvetica Neue"/>
                <a:cs typeface="Helvetica Neue"/>
                <a:sym typeface="Helvetica Neue"/>
              </a:rPr>
              <a:t>3</a:t>
            </a:fld>
            <a:endParaRPr/>
          </a:p>
        </p:txBody>
      </p:sp>
      <p:pic>
        <p:nvPicPr>
          <p:cNvPr id="143" name="Google Shape;143;p35"/>
          <p:cNvPicPr preferRelativeResize="0"/>
          <p:nvPr/>
        </p:nvPicPr>
        <p:blipFill rotWithShape="1">
          <a:blip r:embed="rId3">
            <a:alphaModFix/>
          </a:blip>
          <a:srcRect l="5076" t="5817" r="5076" b="24930"/>
          <a:stretch/>
        </p:blipFill>
        <p:spPr>
          <a:xfrm>
            <a:off x="1769925" y="1519675"/>
            <a:ext cx="2014971" cy="1744342"/>
          </a:xfrm>
          <a:prstGeom prst="rect">
            <a:avLst/>
          </a:prstGeom>
          <a:noFill/>
          <a:ln>
            <a:noFill/>
          </a:ln>
        </p:spPr>
      </p:pic>
      <p:pic>
        <p:nvPicPr>
          <p:cNvPr id="144" name="Google Shape;144;p35"/>
          <p:cNvPicPr preferRelativeResize="0"/>
          <p:nvPr/>
        </p:nvPicPr>
        <p:blipFill rotWithShape="1">
          <a:blip r:embed="rId4">
            <a:alphaModFix/>
          </a:blip>
          <a:srcRect l="4180" r="50125" b="49852"/>
          <a:stretch/>
        </p:blipFill>
        <p:spPr>
          <a:xfrm>
            <a:off x="2743936" y="4102732"/>
            <a:ext cx="1089383" cy="1192667"/>
          </a:xfrm>
          <a:prstGeom prst="rect">
            <a:avLst/>
          </a:prstGeom>
          <a:noFill/>
          <a:ln>
            <a:noFill/>
          </a:ln>
        </p:spPr>
      </p:pic>
      <p:pic>
        <p:nvPicPr>
          <p:cNvPr id="145" name="Google Shape;145;p35"/>
          <p:cNvPicPr preferRelativeResize="0"/>
          <p:nvPr/>
        </p:nvPicPr>
        <p:blipFill rotWithShape="1">
          <a:blip r:embed="rId4">
            <a:alphaModFix/>
          </a:blip>
          <a:srcRect l="51075" t="49639" r="4386" b="295"/>
          <a:stretch/>
        </p:blipFill>
        <p:spPr>
          <a:xfrm>
            <a:off x="6177305" y="4108573"/>
            <a:ext cx="1089470" cy="1221677"/>
          </a:xfrm>
          <a:prstGeom prst="rect">
            <a:avLst/>
          </a:prstGeom>
          <a:noFill/>
          <a:ln>
            <a:noFill/>
          </a:ln>
        </p:spPr>
      </p:pic>
      <p:pic>
        <p:nvPicPr>
          <p:cNvPr id="146" name="Google Shape;146;p35"/>
          <p:cNvPicPr preferRelativeResize="0"/>
          <p:nvPr/>
        </p:nvPicPr>
        <p:blipFill rotWithShape="1">
          <a:blip r:embed="rId5">
            <a:alphaModFix/>
          </a:blip>
          <a:srcRect/>
          <a:stretch/>
        </p:blipFill>
        <p:spPr>
          <a:xfrm>
            <a:off x="2010955" y="4484484"/>
            <a:ext cx="796272" cy="747624"/>
          </a:xfrm>
          <a:prstGeom prst="rect">
            <a:avLst/>
          </a:prstGeom>
          <a:noFill/>
          <a:ln>
            <a:noFill/>
          </a:ln>
        </p:spPr>
      </p:pic>
      <p:pic>
        <p:nvPicPr>
          <p:cNvPr id="147" name="Google Shape;147;p35"/>
          <p:cNvPicPr preferRelativeResize="0"/>
          <p:nvPr/>
        </p:nvPicPr>
        <p:blipFill rotWithShape="1">
          <a:blip r:embed="rId4">
            <a:alphaModFix/>
          </a:blip>
          <a:srcRect l="51075" t="70" r="4386" b="49864"/>
          <a:stretch/>
        </p:blipFill>
        <p:spPr>
          <a:xfrm>
            <a:off x="4460620" y="4088183"/>
            <a:ext cx="1089469" cy="1221677"/>
          </a:xfrm>
          <a:prstGeom prst="rect">
            <a:avLst/>
          </a:prstGeom>
          <a:noFill/>
          <a:ln>
            <a:noFill/>
          </a:ln>
        </p:spPr>
      </p:pic>
      <p:pic>
        <p:nvPicPr>
          <p:cNvPr id="148" name="Google Shape;148;p35"/>
          <p:cNvPicPr preferRelativeResize="0"/>
          <p:nvPr/>
        </p:nvPicPr>
        <p:blipFill rotWithShape="1">
          <a:blip r:embed="rId6">
            <a:alphaModFix/>
          </a:blip>
          <a:srcRect/>
          <a:stretch/>
        </p:blipFill>
        <p:spPr>
          <a:xfrm>
            <a:off x="4176812" y="4411107"/>
            <a:ext cx="796272" cy="894379"/>
          </a:xfrm>
          <a:prstGeom prst="rect">
            <a:avLst/>
          </a:prstGeom>
          <a:noFill/>
          <a:ln>
            <a:noFill/>
          </a:ln>
        </p:spPr>
      </p:pic>
      <p:pic>
        <p:nvPicPr>
          <p:cNvPr id="149" name="Google Shape;149;p35"/>
          <p:cNvPicPr preferRelativeResize="0"/>
          <p:nvPr/>
        </p:nvPicPr>
        <p:blipFill rotWithShape="1">
          <a:blip r:embed="rId7">
            <a:alphaModFix/>
          </a:blip>
          <a:srcRect/>
          <a:stretch/>
        </p:blipFill>
        <p:spPr>
          <a:xfrm>
            <a:off x="6067435" y="4412336"/>
            <a:ext cx="310294" cy="727909"/>
          </a:xfrm>
          <a:prstGeom prst="rect">
            <a:avLst/>
          </a:prstGeom>
          <a:noFill/>
          <a:ln>
            <a:noFill/>
          </a:ln>
        </p:spPr>
      </p:pic>
      <p:cxnSp>
        <p:nvCxnSpPr>
          <p:cNvPr id="151" name="Google Shape;151;p35"/>
          <p:cNvCxnSpPr/>
          <p:nvPr/>
        </p:nvCxnSpPr>
        <p:spPr>
          <a:xfrm>
            <a:off x="3787021" y="2518026"/>
            <a:ext cx="796200" cy="0"/>
          </a:xfrm>
          <a:prstGeom prst="straightConnector1">
            <a:avLst/>
          </a:prstGeom>
          <a:noFill/>
          <a:ln w="127000" cap="flat" cmpd="sng">
            <a:solidFill>
              <a:srgbClr val="B7B6B8"/>
            </a:solidFill>
            <a:prstDash val="solid"/>
            <a:miter lim="400000"/>
            <a:headEnd type="none" w="sm" len="sm"/>
            <a:tailEnd type="none" w="sm" len="sm"/>
          </a:ln>
        </p:spPr>
      </p:cxnSp>
      <p:cxnSp>
        <p:nvCxnSpPr>
          <p:cNvPr id="152" name="Google Shape;152;p35"/>
          <p:cNvCxnSpPr>
            <a:cxnSpLocks/>
          </p:cNvCxnSpPr>
          <p:nvPr/>
        </p:nvCxnSpPr>
        <p:spPr>
          <a:xfrm>
            <a:off x="3225288" y="3738741"/>
            <a:ext cx="3524127" cy="0"/>
          </a:xfrm>
          <a:prstGeom prst="straightConnector1">
            <a:avLst/>
          </a:prstGeom>
          <a:noFill/>
          <a:ln w="127000" cap="flat" cmpd="sng">
            <a:solidFill>
              <a:srgbClr val="B7B6B8"/>
            </a:solidFill>
            <a:prstDash val="solid"/>
            <a:miter lim="400000"/>
            <a:headEnd type="none" w="sm" len="sm"/>
            <a:tailEnd type="none" w="sm" len="sm"/>
          </a:ln>
        </p:spPr>
      </p:cxnSp>
      <p:cxnSp>
        <p:nvCxnSpPr>
          <p:cNvPr id="156" name="Google Shape;156;p35"/>
          <p:cNvCxnSpPr/>
          <p:nvPr/>
        </p:nvCxnSpPr>
        <p:spPr>
          <a:xfrm rot="10800000">
            <a:off x="4976666" y="3362565"/>
            <a:ext cx="0" cy="385500"/>
          </a:xfrm>
          <a:prstGeom prst="straightConnector1">
            <a:avLst/>
          </a:prstGeom>
          <a:noFill/>
          <a:ln w="127000" cap="flat" cmpd="sng">
            <a:solidFill>
              <a:srgbClr val="B7B6B8"/>
            </a:solidFill>
            <a:prstDash val="solid"/>
            <a:miter lim="400000"/>
            <a:headEnd type="none" w="sm" len="sm"/>
            <a:tailEnd type="none" w="sm" len="sm"/>
          </a:ln>
        </p:spPr>
      </p:cxnSp>
      <p:cxnSp>
        <p:nvCxnSpPr>
          <p:cNvPr id="157" name="Google Shape;157;p35"/>
          <p:cNvCxnSpPr/>
          <p:nvPr/>
        </p:nvCxnSpPr>
        <p:spPr>
          <a:xfrm>
            <a:off x="3757439" y="2313991"/>
            <a:ext cx="855300" cy="0"/>
          </a:xfrm>
          <a:prstGeom prst="straightConnector1">
            <a:avLst/>
          </a:prstGeom>
          <a:ln w="38100">
            <a:headEnd type="none" w="sm" len="sm"/>
            <a:tailEnd type="triangle" w="med" len="med"/>
          </a:ln>
        </p:spPr>
        <p:style>
          <a:lnRef idx="1">
            <a:schemeClr val="accent6"/>
          </a:lnRef>
          <a:fillRef idx="0">
            <a:schemeClr val="accent6"/>
          </a:fillRef>
          <a:effectRef idx="0">
            <a:schemeClr val="accent6"/>
          </a:effectRef>
          <a:fontRef idx="minor">
            <a:schemeClr val="tx1"/>
          </a:fontRef>
        </p:style>
      </p:cxnSp>
      <p:sp>
        <p:nvSpPr>
          <p:cNvPr id="159" name="Google Shape;159;p35"/>
          <p:cNvSpPr/>
          <p:nvPr/>
        </p:nvSpPr>
        <p:spPr>
          <a:xfrm>
            <a:off x="5426762" y="2195300"/>
            <a:ext cx="1941300" cy="944400"/>
          </a:xfrm>
          <a:prstGeom prst="rect">
            <a:avLst/>
          </a:prstGeom>
          <a:no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000000"/>
              </a:buClr>
              <a:buSzPts val="2500"/>
              <a:buFont typeface="Helvetica Neue Light"/>
              <a:buNone/>
            </a:pPr>
            <a:r>
              <a:rPr lang="en-GB" sz="2500" i="0" u="none" strike="noStrike" dirty="0">
                <a:ln w="0"/>
                <a:solidFill>
                  <a:schemeClr val="bg1"/>
                </a:solidFill>
                <a:effectLst>
                  <a:outerShdw blurRad="38100" dist="19050" dir="2700000" algn="tl" rotWithShape="0">
                    <a:schemeClr val="dk1">
                      <a:alpha val="40000"/>
                    </a:schemeClr>
                  </a:outerShdw>
                </a:effectLst>
                <a:latin typeface="Helvetica Neue Light"/>
                <a:ea typeface="Helvetica Neue Light"/>
                <a:cs typeface="Helvetica Neue Light"/>
                <a:sym typeface="Helvetica Neue Light"/>
              </a:rPr>
              <a:t>Distribution System Operator</a:t>
            </a:r>
            <a:endParaRPr sz="1000" dirty="0">
              <a:ln w="0"/>
              <a:solidFill>
                <a:schemeClr val="bg1"/>
              </a:solidFill>
              <a:effectLst>
                <a:outerShdw blurRad="38100" dist="19050" dir="2700000" algn="tl" rotWithShape="0">
                  <a:schemeClr val="dk1">
                    <a:alpha val="40000"/>
                  </a:schemeClr>
                </a:outerShdw>
              </a:effectLst>
            </a:endParaRPr>
          </a:p>
        </p:txBody>
      </p:sp>
      <p:cxnSp>
        <p:nvCxnSpPr>
          <p:cNvPr id="160" name="Google Shape;160;p35"/>
          <p:cNvCxnSpPr>
            <a:cxnSpLocks/>
          </p:cNvCxnSpPr>
          <p:nvPr/>
        </p:nvCxnSpPr>
        <p:spPr>
          <a:xfrm>
            <a:off x="7130415" y="3540442"/>
            <a:ext cx="0" cy="633413"/>
          </a:xfrm>
          <a:prstGeom prst="straightConnector1">
            <a:avLst/>
          </a:prstGeom>
          <a:ln w="38100">
            <a:headEnd type="none" w="sm" len="sm"/>
            <a:tailEnd type="triangle" w="med" len="med"/>
          </a:ln>
        </p:spPr>
        <p:style>
          <a:lnRef idx="1">
            <a:schemeClr val="accent6"/>
          </a:lnRef>
          <a:fillRef idx="0">
            <a:schemeClr val="accent6"/>
          </a:fillRef>
          <a:effectRef idx="0">
            <a:schemeClr val="accent6"/>
          </a:effectRef>
          <a:fontRef idx="minor">
            <a:schemeClr val="tx1"/>
          </a:fontRef>
        </p:style>
      </p:cxnSp>
      <p:cxnSp>
        <p:nvCxnSpPr>
          <p:cNvPr id="161" name="Google Shape;161;p35"/>
          <p:cNvCxnSpPr>
            <a:cxnSpLocks/>
          </p:cNvCxnSpPr>
          <p:nvPr/>
        </p:nvCxnSpPr>
        <p:spPr>
          <a:xfrm>
            <a:off x="3440275" y="3548062"/>
            <a:ext cx="0" cy="554488"/>
          </a:xfrm>
          <a:prstGeom prst="straightConnector1">
            <a:avLst/>
          </a:prstGeom>
          <a:ln w="38100">
            <a:headEnd type="none" w="sm" len="sm"/>
            <a:tailEnd type="triangle" w="med" len="med"/>
          </a:ln>
        </p:spPr>
        <p:style>
          <a:lnRef idx="1">
            <a:schemeClr val="accent6"/>
          </a:lnRef>
          <a:fillRef idx="0">
            <a:schemeClr val="accent6"/>
          </a:fillRef>
          <a:effectRef idx="0">
            <a:schemeClr val="accent6"/>
          </a:effectRef>
          <a:fontRef idx="minor">
            <a:schemeClr val="tx1"/>
          </a:fontRef>
        </p:style>
      </p:cxnSp>
      <p:cxnSp>
        <p:nvCxnSpPr>
          <p:cNvPr id="162" name="Google Shape;162;p35"/>
          <p:cNvCxnSpPr>
            <a:cxnSpLocks/>
          </p:cNvCxnSpPr>
          <p:nvPr/>
        </p:nvCxnSpPr>
        <p:spPr>
          <a:xfrm flipV="1">
            <a:off x="3421380" y="3548062"/>
            <a:ext cx="3727221" cy="9855"/>
          </a:xfrm>
          <a:prstGeom prst="straightConnector1">
            <a:avLst/>
          </a:prstGeom>
          <a:ln w="38100">
            <a:headEnd type="none" w="sm" len="sm"/>
            <a:tailEnd type="none" w="sm" len="sm"/>
          </a:ln>
        </p:spPr>
        <p:style>
          <a:lnRef idx="1">
            <a:schemeClr val="accent6"/>
          </a:lnRef>
          <a:fillRef idx="0">
            <a:schemeClr val="accent6"/>
          </a:fillRef>
          <a:effectRef idx="0">
            <a:schemeClr val="accent6"/>
          </a:effectRef>
          <a:fontRef idx="minor">
            <a:schemeClr val="tx1"/>
          </a:fontRef>
        </p:style>
      </p:cxnSp>
      <p:cxnSp>
        <p:nvCxnSpPr>
          <p:cNvPr id="163" name="Google Shape;163;p35"/>
          <p:cNvCxnSpPr/>
          <p:nvPr/>
        </p:nvCxnSpPr>
        <p:spPr>
          <a:xfrm rot="10800000">
            <a:off x="3128882" y="3665301"/>
            <a:ext cx="3000" cy="443700"/>
          </a:xfrm>
          <a:prstGeom prst="straightConnector1">
            <a:avLst/>
          </a:prstGeom>
          <a:ln w="38100">
            <a:headEnd type="none" w="sm" len="sm"/>
            <a:tailEnd type="triangle" w="med" len="med"/>
          </a:ln>
        </p:spPr>
        <p:style>
          <a:lnRef idx="1">
            <a:schemeClr val="accent1"/>
          </a:lnRef>
          <a:fillRef idx="0">
            <a:schemeClr val="accent1"/>
          </a:fillRef>
          <a:effectRef idx="0">
            <a:schemeClr val="accent1"/>
          </a:effectRef>
          <a:fontRef idx="minor">
            <a:schemeClr val="tx1"/>
          </a:fontRef>
        </p:style>
      </p:cxnSp>
      <p:cxnSp>
        <p:nvCxnSpPr>
          <p:cNvPr id="164" name="Google Shape;164;p35"/>
          <p:cNvCxnSpPr/>
          <p:nvPr/>
        </p:nvCxnSpPr>
        <p:spPr>
          <a:xfrm rot="10800000">
            <a:off x="4804153" y="3647427"/>
            <a:ext cx="0" cy="449700"/>
          </a:xfrm>
          <a:prstGeom prst="straightConnector1">
            <a:avLst/>
          </a:prstGeom>
          <a:ln w="38100">
            <a:headEnd type="none" w="sm" len="sm"/>
            <a:tailEnd type="triangle" w="med" len="med"/>
          </a:ln>
        </p:spPr>
        <p:style>
          <a:lnRef idx="1">
            <a:schemeClr val="accent1"/>
          </a:lnRef>
          <a:fillRef idx="0">
            <a:schemeClr val="accent1"/>
          </a:fillRef>
          <a:effectRef idx="0">
            <a:schemeClr val="accent1"/>
          </a:effectRef>
          <a:fontRef idx="minor">
            <a:schemeClr val="tx1"/>
          </a:fontRef>
        </p:style>
      </p:cxnSp>
      <p:cxnSp>
        <p:nvCxnSpPr>
          <p:cNvPr id="165" name="Google Shape;165;p35"/>
          <p:cNvCxnSpPr/>
          <p:nvPr/>
        </p:nvCxnSpPr>
        <p:spPr>
          <a:xfrm rot="10800000">
            <a:off x="6817736" y="3647427"/>
            <a:ext cx="0" cy="449700"/>
          </a:xfrm>
          <a:prstGeom prst="straightConnector1">
            <a:avLst/>
          </a:prstGeom>
          <a:ln w="38100">
            <a:headEnd type="none" w="sm" len="sm"/>
            <a:tailEnd type="triangle" w="med" len="med"/>
          </a:ln>
        </p:spPr>
        <p:style>
          <a:lnRef idx="1">
            <a:schemeClr val="accent1"/>
          </a:lnRef>
          <a:fillRef idx="0">
            <a:schemeClr val="accent1"/>
          </a:fillRef>
          <a:effectRef idx="0">
            <a:schemeClr val="accent1"/>
          </a:effectRef>
          <a:fontRef idx="minor">
            <a:schemeClr val="tx1"/>
          </a:fontRef>
        </p:style>
      </p:cxnSp>
      <p:cxnSp>
        <p:nvCxnSpPr>
          <p:cNvPr id="166" name="Google Shape;166;p35"/>
          <p:cNvCxnSpPr/>
          <p:nvPr/>
        </p:nvCxnSpPr>
        <p:spPr>
          <a:xfrm flipH="1">
            <a:off x="3592150" y="3938600"/>
            <a:ext cx="1101300" cy="3900"/>
          </a:xfrm>
          <a:prstGeom prst="straightConnector1">
            <a:avLst/>
          </a:prstGeom>
          <a:ln w="381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7" name="Google Shape;167;p35"/>
          <p:cNvCxnSpPr/>
          <p:nvPr/>
        </p:nvCxnSpPr>
        <p:spPr>
          <a:xfrm rot="10800000">
            <a:off x="5312328" y="3942542"/>
            <a:ext cx="1296900" cy="0"/>
          </a:xfrm>
          <a:prstGeom prst="straightConnector1">
            <a:avLst/>
          </a:prstGeom>
          <a:ln w="381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150" name="Google Shape;150;p35"/>
          <p:cNvPicPr preferRelativeResize="0"/>
          <p:nvPr/>
        </p:nvPicPr>
        <p:blipFill rotWithShape="1">
          <a:blip r:embed="rId8">
            <a:alphaModFix/>
          </a:blip>
          <a:srcRect/>
          <a:stretch/>
        </p:blipFill>
        <p:spPr>
          <a:xfrm>
            <a:off x="4411752" y="1984345"/>
            <a:ext cx="1147647" cy="1450788"/>
          </a:xfrm>
          <a:prstGeom prst="rect">
            <a:avLst/>
          </a:prstGeom>
          <a:noFill/>
          <a:ln>
            <a:noFill/>
          </a:ln>
        </p:spPr>
      </p:pic>
      <p:cxnSp>
        <p:nvCxnSpPr>
          <p:cNvPr id="158" name="Google Shape;158;p35"/>
          <p:cNvCxnSpPr/>
          <p:nvPr/>
        </p:nvCxnSpPr>
        <p:spPr>
          <a:xfrm flipH="1">
            <a:off x="5072900" y="3300425"/>
            <a:ext cx="6300" cy="790800"/>
          </a:xfrm>
          <a:prstGeom prst="straightConnector1">
            <a:avLst/>
          </a:prstGeom>
          <a:ln w="38100">
            <a:headEnd type="none" w="sm" len="sm"/>
            <a:tailEnd type="triangle" w="med" len="med"/>
          </a:ln>
        </p:spPr>
        <p:style>
          <a:lnRef idx="1">
            <a:schemeClr val="accent6"/>
          </a:lnRef>
          <a:fillRef idx="0">
            <a:schemeClr val="accent6"/>
          </a:fillRef>
          <a:effectRef idx="0">
            <a:schemeClr val="accent6"/>
          </a:effectRef>
          <a:fontRef idx="minor">
            <a:schemeClr val="tx1"/>
          </a:fontRef>
        </p:style>
      </p:cxnSp>
      <p:sp>
        <p:nvSpPr>
          <p:cNvPr id="3" name="Title 2">
            <a:extLst>
              <a:ext uri="{FF2B5EF4-FFF2-40B4-BE49-F238E27FC236}">
                <a16:creationId xmlns:a16="http://schemas.microsoft.com/office/drawing/2014/main" id="{37B9AA48-3A8B-425C-80B5-DAE726B66E12}"/>
              </a:ext>
            </a:extLst>
          </p:cNvPr>
          <p:cNvSpPr>
            <a:spLocks noGrp="1"/>
          </p:cNvSpPr>
          <p:nvPr>
            <p:ph type="title"/>
          </p:nvPr>
        </p:nvSpPr>
        <p:spPr/>
        <p:txBody>
          <a:bodyPr>
            <a:normAutofit fontScale="90000"/>
          </a:bodyPr>
          <a:lstStyle/>
          <a:p>
            <a:r>
              <a:rPr lang="en-US" dirty="0"/>
              <a:t>Smart and Connected Energy Distribution Systems</a:t>
            </a:r>
          </a:p>
        </p:txBody>
      </p:sp>
      <p:sp>
        <p:nvSpPr>
          <p:cNvPr id="29" name="Google Shape;174;p36">
            <a:extLst>
              <a:ext uri="{FF2B5EF4-FFF2-40B4-BE49-F238E27FC236}">
                <a16:creationId xmlns:a16="http://schemas.microsoft.com/office/drawing/2014/main" id="{D385A8F1-35AE-4C3C-AA9B-F0173D5954C1}"/>
              </a:ext>
            </a:extLst>
          </p:cNvPr>
          <p:cNvSpPr txBox="1">
            <a:spLocks/>
          </p:cNvSpPr>
          <p:nvPr/>
        </p:nvSpPr>
        <p:spPr>
          <a:xfrm>
            <a:off x="374614" y="5789794"/>
            <a:ext cx="7886700" cy="964306"/>
          </a:xfrm>
          <a:prstGeom prst="rect">
            <a:avLst/>
          </a:prstGeom>
          <a:ln/>
        </p:spPr>
        <p:style>
          <a:lnRef idx="2">
            <a:schemeClr val="dk1"/>
          </a:lnRef>
          <a:fillRef idx="1">
            <a:schemeClr val="lt1"/>
          </a:fillRef>
          <a:effectRef idx="0">
            <a:schemeClr val="dk1"/>
          </a:effectRef>
          <a:fontRef idx="minor">
            <a:schemeClr val="dk1"/>
          </a:fontRef>
        </p:style>
        <p:txBody>
          <a:bodyPr spcFirstLastPara="1" vert="horz" wrap="square" lIns="91425" tIns="91425" rIns="91425" bIns="91425" rtlCol="0" anchor="t" anchorCtr="0">
            <a:noAutofit/>
          </a:bodyPr>
          <a:lstStyle>
            <a:lvl1pPr lvl="0" algn="l" defTabSz="685800" rtl="0" eaLnBrk="1" latinLnBrk="0" hangingPunct="1">
              <a:lnSpc>
                <a:spcPct val="100000"/>
              </a:lnSpc>
              <a:spcBef>
                <a:spcPts val="0"/>
              </a:spcBef>
              <a:spcAft>
                <a:spcPts val="0"/>
              </a:spcAft>
              <a:buClr>
                <a:srgbClr val="000000"/>
              </a:buClr>
              <a:buSzPts val="1300"/>
              <a:buNone/>
              <a:defRPr sz="4400" b="0" kern="1200">
                <a:solidFill>
                  <a:schemeClr val="bg1"/>
                </a:solidFill>
                <a:latin typeface="+mj-lt"/>
                <a:ea typeface="+mj-ea"/>
                <a:cs typeface="+mj-cs"/>
              </a:defRPr>
            </a:lvl1pPr>
            <a:lvl2pPr lvl="1" algn="l" rtl="0">
              <a:lnSpc>
                <a:spcPct val="100000"/>
              </a:lnSpc>
              <a:spcBef>
                <a:spcPts val="0"/>
              </a:spcBef>
              <a:spcAft>
                <a:spcPts val="0"/>
              </a:spcAft>
              <a:buClr>
                <a:srgbClr val="000000"/>
              </a:buClr>
              <a:buSzPts val="1300"/>
              <a:buNone/>
              <a:defRPr/>
            </a:lvl2pPr>
            <a:lvl3pPr lvl="2" algn="l" rtl="0">
              <a:lnSpc>
                <a:spcPct val="100000"/>
              </a:lnSpc>
              <a:spcBef>
                <a:spcPts val="0"/>
              </a:spcBef>
              <a:spcAft>
                <a:spcPts val="0"/>
              </a:spcAft>
              <a:buClr>
                <a:srgbClr val="000000"/>
              </a:buClr>
              <a:buSzPts val="1300"/>
              <a:buNone/>
              <a:defRPr/>
            </a:lvl3pPr>
            <a:lvl4pPr lvl="3" algn="l" rtl="0">
              <a:lnSpc>
                <a:spcPct val="100000"/>
              </a:lnSpc>
              <a:spcBef>
                <a:spcPts val="0"/>
              </a:spcBef>
              <a:spcAft>
                <a:spcPts val="0"/>
              </a:spcAft>
              <a:buClr>
                <a:srgbClr val="000000"/>
              </a:buClr>
              <a:buSzPts val="1300"/>
              <a:buNone/>
              <a:defRPr/>
            </a:lvl4pPr>
            <a:lvl5pPr lvl="4" algn="l" rtl="0">
              <a:lnSpc>
                <a:spcPct val="100000"/>
              </a:lnSpc>
              <a:spcBef>
                <a:spcPts val="0"/>
              </a:spcBef>
              <a:spcAft>
                <a:spcPts val="0"/>
              </a:spcAft>
              <a:buClr>
                <a:srgbClr val="000000"/>
              </a:buClr>
              <a:buSzPts val="1300"/>
              <a:buNone/>
              <a:defRPr/>
            </a:lvl5pPr>
            <a:lvl6pPr lvl="5" algn="l" rtl="0">
              <a:lnSpc>
                <a:spcPct val="100000"/>
              </a:lnSpc>
              <a:spcBef>
                <a:spcPts val="0"/>
              </a:spcBef>
              <a:spcAft>
                <a:spcPts val="0"/>
              </a:spcAft>
              <a:buClr>
                <a:srgbClr val="000000"/>
              </a:buClr>
              <a:buSzPts val="1300"/>
              <a:buNone/>
              <a:defRPr/>
            </a:lvl6pPr>
            <a:lvl7pPr lvl="6" algn="l" rtl="0">
              <a:lnSpc>
                <a:spcPct val="100000"/>
              </a:lnSpc>
              <a:spcBef>
                <a:spcPts val="0"/>
              </a:spcBef>
              <a:spcAft>
                <a:spcPts val="0"/>
              </a:spcAft>
              <a:buClr>
                <a:srgbClr val="000000"/>
              </a:buClr>
              <a:buSzPts val="1300"/>
              <a:buNone/>
              <a:defRPr/>
            </a:lvl7pPr>
            <a:lvl8pPr lvl="7" algn="l" rtl="0">
              <a:lnSpc>
                <a:spcPct val="100000"/>
              </a:lnSpc>
              <a:spcBef>
                <a:spcPts val="0"/>
              </a:spcBef>
              <a:spcAft>
                <a:spcPts val="0"/>
              </a:spcAft>
              <a:buClr>
                <a:srgbClr val="000000"/>
              </a:buClr>
              <a:buSzPts val="1300"/>
              <a:buNone/>
              <a:defRPr/>
            </a:lvl8pPr>
            <a:lvl9pPr lvl="8" algn="l" rtl="0">
              <a:lnSpc>
                <a:spcPct val="100000"/>
              </a:lnSpc>
              <a:spcBef>
                <a:spcPts val="0"/>
              </a:spcBef>
              <a:spcAft>
                <a:spcPts val="0"/>
              </a:spcAft>
              <a:buClr>
                <a:srgbClr val="000000"/>
              </a:buClr>
              <a:buSzPts val="1300"/>
              <a:buNone/>
              <a:defRPr/>
            </a:lvl9pPr>
          </a:lstStyle>
          <a:p>
            <a:pPr>
              <a:buFontTx/>
            </a:pPr>
            <a:r>
              <a:rPr lang="en-GB" sz="2400" dirty="0"/>
              <a:t>Transactive Energy: The participants can buy and sell energy directly</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7"/>
                                        </p:tgtEl>
                                        <p:attrNameLst>
                                          <p:attrName>style.visibility</p:attrName>
                                        </p:attrNameLst>
                                      </p:cBhvr>
                                      <p:to>
                                        <p:strVal val="visible"/>
                                      </p:to>
                                    </p:set>
                                    <p:animEffect transition="in" filter="fade">
                                      <p:cBhvr>
                                        <p:cTn id="7" dur="500"/>
                                        <p:tgtEl>
                                          <p:spTgt spid="15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62"/>
                                        </p:tgtEl>
                                        <p:attrNameLst>
                                          <p:attrName>style.visibility</p:attrName>
                                        </p:attrNameLst>
                                      </p:cBhvr>
                                      <p:to>
                                        <p:strVal val="visible"/>
                                      </p:to>
                                    </p:set>
                                    <p:animEffect transition="in" filter="fade">
                                      <p:cBhvr>
                                        <p:cTn id="11" dur="500"/>
                                        <p:tgtEl>
                                          <p:spTgt spid="162"/>
                                        </p:tgtEl>
                                      </p:cBhvr>
                                    </p:animEffect>
                                  </p:childTnLst>
                                </p:cTn>
                              </p:par>
                              <p:par>
                                <p:cTn id="12" presetID="10" presetClass="entr" presetSubtype="0" fill="hold" nodeType="withEffect">
                                  <p:stCondLst>
                                    <p:cond delay="0"/>
                                  </p:stCondLst>
                                  <p:childTnLst>
                                    <p:set>
                                      <p:cBhvr>
                                        <p:cTn id="13" dur="1" fill="hold">
                                          <p:stCondLst>
                                            <p:cond delay="0"/>
                                          </p:stCondLst>
                                        </p:cTn>
                                        <p:tgtEl>
                                          <p:spTgt spid="158"/>
                                        </p:tgtEl>
                                        <p:attrNameLst>
                                          <p:attrName>style.visibility</p:attrName>
                                        </p:attrNameLst>
                                      </p:cBhvr>
                                      <p:to>
                                        <p:strVal val="visible"/>
                                      </p:to>
                                    </p:set>
                                    <p:animEffect transition="in" filter="fade">
                                      <p:cBhvr>
                                        <p:cTn id="14" dur="500"/>
                                        <p:tgtEl>
                                          <p:spTgt spid="158"/>
                                        </p:tgtEl>
                                      </p:cBhvr>
                                    </p:animEffect>
                                  </p:childTnLst>
                                </p:cTn>
                              </p:par>
                              <p:par>
                                <p:cTn id="15" presetID="10" presetClass="entr" presetSubtype="0" fill="hold" nodeType="withEffect">
                                  <p:stCondLst>
                                    <p:cond delay="0"/>
                                  </p:stCondLst>
                                  <p:childTnLst>
                                    <p:set>
                                      <p:cBhvr>
                                        <p:cTn id="16" dur="1" fill="hold">
                                          <p:stCondLst>
                                            <p:cond delay="0"/>
                                          </p:stCondLst>
                                        </p:cTn>
                                        <p:tgtEl>
                                          <p:spTgt spid="160"/>
                                        </p:tgtEl>
                                        <p:attrNameLst>
                                          <p:attrName>style.visibility</p:attrName>
                                        </p:attrNameLst>
                                      </p:cBhvr>
                                      <p:to>
                                        <p:strVal val="visible"/>
                                      </p:to>
                                    </p:set>
                                    <p:animEffect transition="in" filter="fade">
                                      <p:cBhvr>
                                        <p:cTn id="17" dur="500"/>
                                        <p:tgtEl>
                                          <p:spTgt spid="160"/>
                                        </p:tgtEl>
                                      </p:cBhvr>
                                    </p:animEffect>
                                  </p:childTnLst>
                                </p:cTn>
                              </p:par>
                              <p:par>
                                <p:cTn id="18" presetID="10" presetClass="entr" presetSubtype="0" fill="hold" nodeType="withEffect">
                                  <p:stCondLst>
                                    <p:cond delay="0"/>
                                  </p:stCondLst>
                                  <p:childTnLst>
                                    <p:set>
                                      <p:cBhvr>
                                        <p:cTn id="19" dur="1" fill="hold">
                                          <p:stCondLst>
                                            <p:cond delay="0"/>
                                          </p:stCondLst>
                                        </p:cTn>
                                        <p:tgtEl>
                                          <p:spTgt spid="161"/>
                                        </p:tgtEl>
                                        <p:attrNameLst>
                                          <p:attrName>style.visibility</p:attrName>
                                        </p:attrNameLst>
                                      </p:cBhvr>
                                      <p:to>
                                        <p:strVal val="visible"/>
                                      </p:to>
                                    </p:set>
                                    <p:animEffect transition="in" filter="fade">
                                      <p:cBhvr>
                                        <p:cTn id="20" dur="500"/>
                                        <p:tgtEl>
                                          <p:spTgt spid="161"/>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48"/>
                                        </p:tgtEl>
                                        <p:attrNameLst>
                                          <p:attrName>style.visibility</p:attrName>
                                        </p:attrNameLst>
                                      </p:cBhvr>
                                      <p:to>
                                        <p:strVal val="visible"/>
                                      </p:to>
                                    </p:set>
                                    <p:animEffect transition="in" filter="fade">
                                      <p:cBhvr>
                                        <p:cTn id="25" dur="1000"/>
                                        <p:tgtEl>
                                          <p:spTgt spid="148"/>
                                        </p:tgtEl>
                                      </p:cBhvr>
                                    </p:animEffect>
                                  </p:childTnLst>
                                </p:cTn>
                              </p:par>
                              <p:par>
                                <p:cTn id="26" presetID="10" presetClass="entr" presetSubtype="0" fill="hold" nodeType="withEffect">
                                  <p:stCondLst>
                                    <p:cond delay="0"/>
                                  </p:stCondLst>
                                  <p:childTnLst>
                                    <p:set>
                                      <p:cBhvr>
                                        <p:cTn id="27" dur="1" fill="hold">
                                          <p:stCondLst>
                                            <p:cond delay="0"/>
                                          </p:stCondLst>
                                        </p:cTn>
                                        <p:tgtEl>
                                          <p:spTgt spid="149"/>
                                        </p:tgtEl>
                                        <p:attrNameLst>
                                          <p:attrName>style.visibility</p:attrName>
                                        </p:attrNameLst>
                                      </p:cBhvr>
                                      <p:to>
                                        <p:strVal val="visible"/>
                                      </p:to>
                                    </p:set>
                                    <p:animEffect transition="in" filter="fade">
                                      <p:cBhvr>
                                        <p:cTn id="28" dur="1000"/>
                                        <p:tgtEl>
                                          <p:spTgt spid="149"/>
                                        </p:tgtEl>
                                      </p:cBhvr>
                                    </p:animEffect>
                                  </p:childTnLst>
                                </p:cTn>
                              </p:par>
                              <p:par>
                                <p:cTn id="29" presetID="10" presetClass="entr" presetSubtype="0" fill="hold" nodeType="withEffect">
                                  <p:stCondLst>
                                    <p:cond delay="0"/>
                                  </p:stCondLst>
                                  <p:childTnLst>
                                    <p:set>
                                      <p:cBhvr>
                                        <p:cTn id="30" dur="1" fill="hold">
                                          <p:stCondLst>
                                            <p:cond delay="0"/>
                                          </p:stCondLst>
                                        </p:cTn>
                                        <p:tgtEl>
                                          <p:spTgt spid="146"/>
                                        </p:tgtEl>
                                        <p:attrNameLst>
                                          <p:attrName>style.visibility</p:attrName>
                                        </p:attrNameLst>
                                      </p:cBhvr>
                                      <p:to>
                                        <p:strVal val="visible"/>
                                      </p:to>
                                    </p:set>
                                    <p:animEffect transition="in" filter="fade">
                                      <p:cBhvr>
                                        <p:cTn id="31" dur="1000"/>
                                        <p:tgtEl>
                                          <p:spTgt spid="146"/>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163"/>
                                        </p:tgtEl>
                                        <p:attrNameLst>
                                          <p:attrName>style.visibility</p:attrName>
                                        </p:attrNameLst>
                                      </p:cBhvr>
                                      <p:to>
                                        <p:strVal val="visible"/>
                                      </p:to>
                                    </p:set>
                                    <p:animEffect transition="in" filter="fade">
                                      <p:cBhvr>
                                        <p:cTn id="36" dur="500"/>
                                        <p:tgtEl>
                                          <p:spTgt spid="163"/>
                                        </p:tgtEl>
                                      </p:cBhvr>
                                    </p:animEffect>
                                  </p:childTnLst>
                                </p:cTn>
                              </p:par>
                              <p:par>
                                <p:cTn id="37" presetID="10" presetClass="entr" presetSubtype="0" fill="hold" nodeType="withEffect">
                                  <p:stCondLst>
                                    <p:cond delay="0"/>
                                  </p:stCondLst>
                                  <p:childTnLst>
                                    <p:set>
                                      <p:cBhvr>
                                        <p:cTn id="38" dur="1" fill="hold">
                                          <p:stCondLst>
                                            <p:cond delay="0"/>
                                          </p:stCondLst>
                                        </p:cTn>
                                        <p:tgtEl>
                                          <p:spTgt spid="164"/>
                                        </p:tgtEl>
                                        <p:attrNameLst>
                                          <p:attrName>style.visibility</p:attrName>
                                        </p:attrNameLst>
                                      </p:cBhvr>
                                      <p:to>
                                        <p:strVal val="visible"/>
                                      </p:to>
                                    </p:set>
                                    <p:animEffect transition="in" filter="fade">
                                      <p:cBhvr>
                                        <p:cTn id="39" dur="500"/>
                                        <p:tgtEl>
                                          <p:spTgt spid="164"/>
                                        </p:tgtEl>
                                      </p:cBhvr>
                                    </p:animEffect>
                                  </p:childTnLst>
                                </p:cTn>
                              </p:par>
                              <p:par>
                                <p:cTn id="40" presetID="10" presetClass="entr" presetSubtype="0" fill="hold" nodeType="withEffect">
                                  <p:stCondLst>
                                    <p:cond delay="0"/>
                                  </p:stCondLst>
                                  <p:childTnLst>
                                    <p:set>
                                      <p:cBhvr>
                                        <p:cTn id="41" dur="1" fill="hold">
                                          <p:stCondLst>
                                            <p:cond delay="0"/>
                                          </p:stCondLst>
                                        </p:cTn>
                                        <p:tgtEl>
                                          <p:spTgt spid="165"/>
                                        </p:tgtEl>
                                        <p:attrNameLst>
                                          <p:attrName>style.visibility</p:attrName>
                                        </p:attrNameLst>
                                      </p:cBhvr>
                                      <p:to>
                                        <p:strVal val="visible"/>
                                      </p:to>
                                    </p:set>
                                    <p:animEffect transition="in" filter="fade">
                                      <p:cBhvr>
                                        <p:cTn id="42" dur="500"/>
                                        <p:tgtEl>
                                          <p:spTgt spid="165"/>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xit" presetSubtype="0" fill="hold" nodeType="clickEffect">
                                  <p:stCondLst>
                                    <p:cond delay="0"/>
                                  </p:stCondLst>
                                  <p:childTnLst>
                                    <p:animEffect transition="out" filter="fade">
                                      <p:cBhvr>
                                        <p:cTn id="46" dur="500"/>
                                        <p:tgtEl>
                                          <p:spTgt spid="165"/>
                                        </p:tgtEl>
                                      </p:cBhvr>
                                    </p:animEffect>
                                    <p:set>
                                      <p:cBhvr>
                                        <p:cTn id="47" dur="1" fill="hold">
                                          <p:stCondLst>
                                            <p:cond delay="499"/>
                                          </p:stCondLst>
                                        </p:cTn>
                                        <p:tgtEl>
                                          <p:spTgt spid="165"/>
                                        </p:tgtEl>
                                        <p:attrNameLst>
                                          <p:attrName>style.visibility</p:attrName>
                                        </p:attrNameLst>
                                      </p:cBhvr>
                                      <p:to>
                                        <p:strVal val="hidden"/>
                                      </p:to>
                                    </p:set>
                                  </p:childTnLst>
                                </p:cTn>
                              </p:par>
                              <p:par>
                                <p:cTn id="48" presetID="10" presetClass="exit" presetSubtype="0" fill="hold" nodeType="withEffect">
                                  <p:stCondLst>
                                    <p:cond delay="0"/>
                                  </p:stCondLst>
                                  <p:childTnLst>
                                    <p:animEffect transition="out" filter="fade">
                                      <p:cBhvr>
                                        <p:cTn id="49" dur="500"/>
                                        <p:tgtEl>
                                          <p:spTgt spid="163"/>
                                        </p:tgtEl>
                                      </p:cBhvr>
                                    </p:animEffect>
                                    <p:set>
                                      <p:cBhvr>
                                        <p:cTn id="50" dur="1" fill="hold">
                                          <p:stCondLst>
                                            <p:cond delay="499"/>
                                          </p:stCondLst>
                                        </p:cTn>
                                        <p:tgtEl>
                                          <p:spTgt spid="163"/>
                                        </p:tgtEl>
                                        <p:attrNameLst>
                                          <p:attrName>style.visibility</p:attrName>
                                        </p:attrNameLst>
                                      </p:cBhvr>
                                      <p:to>
                                        <p:strVal val="hidden"/>
                                      </p:to>
                                    </p:set>
                                  </p:childTnLst>
                                </p:cTn>
                              </p:par>
                              <p:par>
                                <p:cTn id="51" presetID="10" presetClass="exit" presetSubtype="0" fill="hold" nodeType="withEffect">
                                  <p:stCondLst>
                                    <p:cond delay="0"/>
                                  </p:stCondLst>
                                  <p:childTnLst>
                                    <p:animEffect transition="out" filter="fade">
                                      <p:cBhvr>
                                        <p:cTn id="52" dur="500"/>
                                        <p:tgtEl>
                                          <p:spTgt spid="164"/>
                                        </p:tgtEl>
                                      </p:cBhvr>
                                    </p:animEffect>
                                    <p:set>
                                      <p:cBhvr>
                                        <p:cTn id="53" dur="1" fill="hold">
                                          <p:stCondLst>
                                            <p:cond delay="499"/>
                                          </p:stCondLst>
                                        </p:cTn>
                                        <p:tgtEl>
                                          <p:spTgt spid="164"/>
                                        </p:tgtEl>
                                        <p:attrNameLst>
                                          <p:attrName>style.visibility</p:attrName>
                                        </p:attrNameLst>
                                      </p:cBhvr>
                                      <p:to>
                                        <p:strVal val="hidden"/>
                                      </p:to>
                                    </p:set>
                                  </p:childTnLst>
                                </p:cTn>
                              </p:par>
                            </p:childTnLst>
                          </p:cTn>
                        </p:par>
                        <p:par>
                          <p:cTn id="54" fill="hold">
                            <p:stCondLst>
                              <p:cond delay="500"/>
                            </p:stCondLst>
                            <p:childTnLst>
                              <p:par>
                                <p:cTn id="55" presetID="10" presetClass="entr" presetSubtype="0" fill="hold" nodeType="afterEffect">
                                  <p:stCondLst>
                                    <p:cond delay="0"/>
                                  </p:stCondLst>
                                  <p:childTnLst>
                                    <p:set>
                                      <p:cBhvr>
                                        <p:cTn id="56" dur="1" fill="hold">
                                          <p:stCondLst>
                                            <p:cond delay="0"/>
                                          </p:stCondLst>
                                        </p:cTn>
                                        <p:tgtEl>
                                          <p:spTgt spid="166"/>
                                        </p:tgtEl>
                                        <p:attrNameLst>
                                          <p:attrName>style.visibility</p:attrName>
                                        </p:attrNameLst>
                                      </p:cBhvr>
                                      <p:to>
                                        <p:strVal val="visible"/>
                                      </p:to>
                                    </p:set>
                                    <p:animEffect transition="in" filter="fade">
                                      <p:cBhvr>
                                        <p:cTn id="57" dur="500"/>
                                        <p:tgtEl>
                                          <p:spTgt spid="166"/>
                                        </p:tgtEl>
                                      </p:cBhvr>
                                    </p:animEffect>
                                  </p:childTnLst>
                                </p:cTn>
                              </p:par>
                              <p:par>
                                <p:cTn id="58" presetID="10" presetClass="entr" presetSubtype="0" fill="hold" nodeType="withEffect">
                                  <p:stCondLst>
                                    <p:cond delay="0"/>
                                  </p:stCondLst>
                                  <p:childTnLst>
                                    <p:set>
                                      <p:cBhvr>
                                        <p:cTn id="59" dur="1" fill="hold">
                                          <p:stCondLst>
                                            <p:cond delay="0"/>
                                          </p:stCondLst>
                                        </p:cTn>
                                        <p:tgtEl>
                                          <p:spTgt spid="167"/>
                                        </p:tgtEl>
                                        <p:attrNameLst>
                                          <p:attrName>style.visibility</p:attrName>
                                        </p:attrNameLst>
                                      </p:cBhvr>
                                      <p:to>
                                        <p:strVal val="visible"/>
                                      </p:to>
                                    </p:set>
                                    <p:animEffect transition="in" filter="fade">
                                      <p:cBhvr>
                                        <p:cTn id="60" dur="500"/>
                                        <p:tgtEl>
                                          <p:spTgt spid="167"/>
                                        </p:tgtEl>
                                      </p:cBhvr>
                                    </p:animEffect>
                                  </p:childTnLst>
                                </p:cTn>
                              </p:par>
                            </p:childTnLst>
                          </p:cTn>
                        </p:par>
                        <p:par>
                          <p:cTn id="61" fill="hold">
                            <p:stCondLst>
                              <p:cond delay="1000"/>
                            </p:stCondLst>
                            <p:childTnLst>
                              <p:par>
                                <p:cTn id="62" presetID="10" presetClass="entr" presetSubtype="0" fill="hold" grpId="0" nodeType="afterEffect">
                                  <p:stCondLst>
                                    <p:cond delay="0"/>
                                  </p:stCondLst>
                                  <p:childTnLst>
                                    <p:set>
                                      <p:cBhvr>
                                        <p:cTn id="63" dur="1" fill="hold">
                                          <p:stCondLst>
                                            <p:cond delay="0"/>
                                          </p:stCondLst>
                                        </p:cTn>
                                        <p:tgtEl>
                                          <p:spTgt spid="29"/>
                                        </p:tgtEl>
                                        <p:attrNameLst>
                                          <p:attrName>style.visibility</p:attrName>
                                        </p:attrNameLst>
                                      </p:cBhvr>
                                      <p:to>
                                        <p:strVal val="visible"/>
                                      </p:to>
                                    </p:set>
                                    <p:animEffect transition="in" filter="fade">
                                      <p:cBhvr>
                                        <p:cTn id="64"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66D94-BB63-47E8-AB43-01320A874294}"/>
              </a:ext>
            </a:extLst>
          </p:cNvPr>
          <p:cNvSpPr>
            <a:spLocks noGrp="1"/>
          </p:cNvSpPr>
          <p:nvPr>
            <p:ph type="title"/>
          </p:nvPr>
        </p:nvSpPr>
        <p:spPr/>
        <p:txBody>
          <a:bodyPr/>
          <a:lstStyle/>
          <a:p>
            <a:r>
              <a:rPr lang="en-US" dirty="0"/>
              <a:t>Why is this important</a:t>
            </a:r>
          </a:p>
        </p:txBody>
      </p:sp>
      <p:pic>
        <p:nvPicPr>
          <p:cNvPr id="3" name="Google Shape;213;p37">
            <a:extLst>
              <a:ext uri="{FF2B5EF4-FFF2-40B4-BE49-F238E27FC236}">
                <a16:creationId xmlns:a16="http://schemas.microsoft.com/office/drawing/2014/main" id="{FE9983CF-7A50-486D-8BAA-870C93EAFDFC}"/>
              </a:ext>
            </a:extLst>
          </p:cNvPr>
          <p:cNvPicPr preferRelativeResize="0"/>
          <p:nvPr/>
        </p:nvPicPr>
        <p:blipFill>
          <a:blip r:embed="rId3"/>
          <a:stretch>
            <a:fillRect/>
          </a:stretch>
        </p:blipFill>
        <p:spPr>
          <a:xfrm>
            <a:off x="6318364" y="3429000"/>
            <a:ext cx="2341504" cy="2051335"/>
          </a:xfrm>
          <a:prstGeom prst="rect">
            <a:avLst/>
          </a:prstGeom>
          <a:noFill/>
        </p:spPr>
      </p:pic>
      <p:pic>
        <p:nvPicPr>
          <p:cNvPr id="4" name="Google Shape;214;p37">
            <a:extLst>
              <a:ext uri="{FF2B5EF4-FFF2-40B4-BE49-F238E27FC236}">
                <a16:creationId xmlns:a16="http://schemas.microsoft.com/office/drawing/2014/main" id="{16BFBA1F-F136-4375-AF45-5B64B96E383D}"/>
              </a:ext>
            </a:extLst>
          </p:cNvPr>
          <p:cNvPicPr preferRelativeResize="0"/>
          <p:nvPr/>
        </p:nvPicPr>
        <p:blipFill>
          <a:blip r:embed="rId4"/>
          <a:stretch>
            <a:fillRect/>
          </a:stretch>
        </p:blipFill>
        <p:spPr>
          <a:xfrm>
            <a:off x="6318364" y="1369102"/>
            <a:ext cx="2423772" cy="1363371"/>
          </a:xfrm>
          <a:prstGeom prst="rect">
            <a:avLst/>
          </a:prstGeom>
          <a:noFill/>
        </p:spPr>
      </p:pic>
      <p:sp>
        <p:nvSpPr>
          <p:cNvPr id="5" name="Google Shape;212;p37">
            <a:extLst>
              <a:ext uri="{FF2B5EF4-FFF2-40B4-BE49-F238E27FC236}">
                <a16:creationId xmlns:a16="http://schemas.microsoft.com/office/drawing/2014/main" id="{BD7872B7-EECF-4F4F-8A65-55BDB8EC6903}"/>
              </a:ext>
            </a:extLst>
          </p:cNvPr>
          <p:cNvSpPr txBox="1"/>
          <p:nvPr/>
        </p:nvSpPr>
        <p:spPr>
          <a:xfrm>
            <a:off x="484131" y="1569251"/>
            <a:ext cx="4894113" cy="4351338"/>
          </a:xfrm>
          <a:prstGeom prst="rect">
            <a:avLst/>
          </a:prstGeom>
        </p:spPr>
        <p:txBody>
          <a:bodyPr spcFirstLastPara="1" vert="horz" lIns="91440" tIns="45720" rIns="91440" bIns="45720" rtlCol="0" anchorCtr="0">
            <a:normAutofit/>
          </a:bodyPr>
          <a:lstStyle/>
          <a:p>
            <a:pPr marL="571500" lvl="0" indent="-342900">
              <a:spcBef>
                <a:spcPts val="0"/>
              </a:spcBef>
              <a:spcAft>
                <a:spcPts val="600"/>
              </a:spcAft>
              <a:buSzPct val="100000"/>
              <a:buFont typeface="Arial" panose="020B0604020202020204" pitchFamily="34" charset="0"/>
              <a:buChar char="•"/>
            </a:pPr>
            <a:r>
              <a:rPr lang="en-US" sz="2400" kern="1200" dirty="0">
                <a:solidFill>
                  <a:schemeClr val="bg1"/>
                </a:solidFill>
                <a:latin typeface="+mn-lt"/>
                <a:ea typeface="+mn-ea"/>
                <a:cs typeface="+mn-cs"/>
              </a:rPr>
              <a:t>Move from </a:t>
            </a:r>
            <a:r>
              <a:rPr lang="en-US" sz="2400" b="1" kern="1200" dirty="0">
                <a:solidFill>
                  <a:schemeClr val="bg1"/>
                </a:solidFill>
                <a:latin typeface="+mn-lt"/>
                <a:ea typeface="+mn-ea"/>
                <a:cs typeface="+mn-cs"/>
              </a:rPr>
              <a:t>Centralized </a:t>
            </a:r>
            <a:r>
              <a:rPr lang="en-US" sz="2400" kern="1200" dirty="0">
                <a:solidFill>
                  <a:schemeClr val="bg1"/>
                </a:solidFill>
                <a:latin typeface="+mn-lt"/>
                <a:ea typeface="+mn-ea"/>
                <a:cs typeface="+mn-cs"/>
              </a:rPr>
              <a:t>generation and control to </a:t>
            </a:r>
            <a:r>
              <a:rPr lang="en-US" sz="2400" b="1" kern="1200" dirty="0">
                <a:solidFill>
                  <a:schemeClr val="bg1"/>
                </a:solidFill>
                <a:latin typeface="+mn-lt"/>
                <a:ea typeface="+mn-ea"/>
                <a:cs typeface="+mn-cs"/>
              </a:rPr>
              <a:t>distributed </a:t>
            </a:r>
            <a:r>
              <a:rPr lang="en-US" sz="2400" kern="1200" dirty="0">
                <a:solidFill>
                  <a:schemeClr val="bg1"/>
                </a:solidFill>
                <a:latin typeface="+mn-lt"/>
                <a:ea typeface="+mn-ea"/>
                <a:cs typeface="+mn-cs"/>
              </a:rPr>
              <a:t>generation and control which enables </a:t>
            </a:r>
            <a:r>
              <a:rPr lang="en-US" sz="2400" b="1" kern="1200" dirty="0">
                <a:solidFill>
                  <a:schemeClr val="bg1"/>
                </a:solidFill>
                <a:latin typeface="+mn-lt"/>
                <a:ea typeface="+mn-ea"/>
                <a:cs typeface="+mn-cs"/>
              </a:rPr>
              <a:t>resilience</a:t>
            </a:r>
          </a:p>
          <a:p>
            <a:pPr marL="571500" lvl="0" indent="-342900">
              <a:spcBef>
                <a:spcPts val="0"/>
              </a:spcBef>
              <a:spcAft>
                <a:spcPts val="600"/>
              </a:spcAft>
              <a:buSzPct val="100000"/>
              <a:buFont typeface="Arial" panose="020B0604020202020204" pitchFamily="34" charset="0"/>
              <a:buChar char="•"/>
            </a:pPr>
            <a:r>
              <a:rPr lang="en-US" sz="2400" kern="1200" dirty="0">
                <a:solidFill>
                  <a:schemeClr val="bg1"/>
                </a:solidFill>
                <a:latin typeface="+mn-lt"/>
                <a:ea typeface="+mn-ea"/>
                <a:cs typeface="+mn-cs"/>
              </a:rPr>
              <a:t>Allow consumers to be active participants</a:t>
            </a:r>
          </a:p>
          <a:p>
            <a:pPr marL="571500" lvl="0" indent="-342900">
              <a:spcBef>
                <a:spcPts val="0"/>
              </a:spcBef>
              <a:spcAft>
                <a:spcPts val="600"/>
              </a:spcAft>
              <a:buSzPct val="100000"/>
              <a:buFont typeface="Arial" panose="020B0604020202020204" pitchFamily="34" charset="0"/>
              <a:buChar char="•"/>
            </a:pPr>
            <a:r>
              <a:rPr lang="en-US" sz="2400" kern="1200" dirty="0">
                <a:solidFill>
                  <a:schemeClr val="bg1"/>
                </a:solidFill>
                <a:latin typeface="+mn-lt"/>
                <a:ea typeface="+mn-ea"/>
                <a:cs typeface="+mn-cs"/>
              </a:rPr>
              <a:t>Reduce load on current infrastructure</a:t>
            </a:r>
          </a:p>
        </p:txBody>
      </p:sp>
    </p:spTree>
    <p:extLst>
      <p:ext uri="{BB962C8B-B14F-4D97-AF65-F5344CB8AC3E}">
        <p14:creationId xmlns:p14="http://schemas.microsoft.com/office/powerpoint/2010/main" val="37649524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220"/>
        <p:cNvGrpSpPr/>
        <p:nvPr/>
      </p:nvGrpSpPr>
      <p:grpSpPr>
        <a:xfrm>
          <a:off x="0" y="0"/>
          <a:ext cx="0" cy="0"/>
          <a:chOff x="0" y="0"/>
          <a:chExt cx="0" cy="0"/>
        </a:xfrm>
      </p:grpSpPr>
      <p:sp>
        <p:nvSpPr>
          <p:cNvPr id="222" name="Google Shape;222;p38"/>
          <p:cNvSpPr txBox="1">
            <a:spLocks noGrp="1"/>
          </p:cNvSpPr>
          <p:nvPr>
            <p:ph type="ctrTitle"/>
          </p:nvPr>
        </p:nvSpPr>
        <p:spPr>
          <a:xfrm>
            <a:off x="828906" y="1030901"/>
            <a:ext cx="2580866" cy="1194650"/>
          </a:xfrm>
          <a:prstGeom prst="rect">
            <a:avLst/>
          </a:prstGeom>
          <a:effectLst/>
        </p:spPr>
        <p:txBody>
          <a:bodyPr spcFirstLastPara="1" vert="horz" lIns="91440" tIns="45720" rIns="91440" bIns="45720" rtlCol="0" anchor="t" anchorCtr="0">
            <a:normAutofit/>
          </a:bodyPr>
          <a:lstStyle/>
          <a:p>
            <a:pPr marL="0" lvl="0" indent="0" defTabSz="914400">
              <a:spcBef>
                <a:spcPct val="0"/>
              </a:spcBef>
              <a:spcAft>
                <a:spcPts val="0"/>
              </a:spcAft>
            </a:pPr>
            <a:r>
              <a:rPr lang="en-US" sz="4000" dirty="0">
                <a:solidFill>
                  <a:schemeClr val="bg1"/>
                </a:solidFill>
                <a:effectLst/>
              </a:rPr>
              <a:t>Concerns</a:t>
            </a:r>
          </a:p>
        </p:txBody>
      </p:sp>
      <p:graphicFrame>
        <p:nvGraphicFramePr>
          <p:cNvPr id="224" name="Google Shape;221;p38">
            <a:extLst>
              <a:ext uri="{FF2B5EF4-FFF2-40B4-BE49-F238E27FC236}">
                <a16:creationId xmlns:a16="http://schemas.microsoft.com/office/drawing/2014/main" id="{CF523222-E98E-40C1-8927-859BE7B961C7}"/>
              </a:ext>
            </a:extLst>
          </p:cNvPr>
          <p:cNvGraphicFramePr/>
          <p:nvPr>
            <p:extLst>
              <p:ext uri="{D42A27DB-BD31-4B8C-83A1-F6EECF244321}">
                <p14:modId xmlns:p14="http://schemas.microsoft.com/office/powerpoint/2010/main" val="3920409350"/>
              </p:ext>
            </p:extLst>
          </p:nvPr>
        </p:nvGraphicFramePr>
        <p:xfrm>
          <a:off x="4291338" y="414668"/>
          <a:ext cx="4647563" cy="483526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Picture 3">
            <a:extLst>
              <a:ext uri="{FF2B5EF4-FFF2-40B4-BE49-F238E27FC236}">
                <a16:creationId xmlns:a16="http://schemas.microsoft.com/office/drawing/2014/main" id="{4151BDD7-384F-42C7-A2ED-B84BC89EB8ED}"/>
              </a:ext>
            </a:extLst>
          </p:cNvPr>
          <p:cNvPicPr>
            <a:picLocks noChangeAspect="1"/>
          </p:cNvPicPr>
          <p:nvPr/>
        </p:nvPicPr>
        <p:blipFill>
          <a:blip r:embed="rId8"/>
          <a:stretch>
            <a:fillRect/>
          </a:stretch>
        </p:blipFill>
        <p:spPr>
          <a:xfrm>
            <a:off x="367442" y="2703548"/>
            <a:ext cx="3218194" cy="244102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663D39D-E592-473E-8FA4-E86ADC6BE410}"/>
              </a:ext>
            </a:extLst>
          </p:cNvPr>
          <p:cNvSpPr>
            <a:spLocks noGrp="1"/>
          </p:cNvSpPr>
          <p:nvPr>
            <p:ph type="ctrTitle"/>
          </p:nvPr>
        </p:nvSpPr>
        <p:spPr/>
        <p:txBody>
          <a:bodyPr>
            <a:normAutofit/>
          </a:bodyPr>
          <a:lstStyle/>
          <a:p>
            <a:r>
              <a:rPr lang="en-US" sz="6000" dirty="0">
                <a:solidFill>
                  <a:schemeClr val="bg1"/>
                </a:solidFill>
              </a:rPr>
              <a:t>Designing Implementation</a:t>
            </a:r>
          </a:p>
        </p:txBody>
      </p:sp>
      <p:sp>
        <p:nvSpPr>
          <p:cNvPr id="5" name="Subtitle 4">
            <a:extLst>
              <a:ext uri="{FF2B5EF4-FFF2-40B4-BE49-F238E27FC236}">
                <a16:creationId xmlns:a16="http://schemas.microsoft.com/office/drawing/2014/main" id="{AA912C45-926C-40E0-A97A-C63AAFB69E96}"/>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6178999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21" name="Shape 199"/>
          <p:cNvSpPr txBox="1"/>
          <p:nvPr/>
        </p:nvSpPr>
        <p:spPr>
          <a:xfrm>
            <a:off x="4793216" y="1400316"/>
            <a:ext cx="3893584" cy="1410730"/>
          </a:xfrm>
          <a:prstGeom prst="rect">
            <a:avLst/>
          </a:prstGeom>
          <a:noFill/>
          <a:ln>
            <a:noFill/>
          </a:ln>
        </p:spPr>
        <p:txBody>
          <a:bodyPr lIns="84000" tIns="84000" rIns="112013" bIns="126000" anchor="t" anchorCtr="0">
            <a:noAutofit/>
          </a:bodyPr>
          <a:lstStyle/>
          <a:p>
            <a:pPr marL="230188" lvl="1" indent="-230188">
              <a:spcAft>
                <a:spcPts val="600"/>
              </a:spcAft>
              <a:buClr>
                <a:schemeClr val="dk1"/>
              </a:buClr>
              <a:buSzPct val="100000"/>
              <a:buFont typeface="Calibri"/>
              <a:buChar char="•"/>
            </a:pPr>
            <a:r>
              <a:rPr lang="en-US" dirty="0">
                <a:solidFill>
                  <a:schemeClr val="dk1"/>
                </a:solidFill>
                <a:latin typeface="Tahoma" panose="020B0604030504040204" pitchFamily="34" charset="0"/>
                <a:ea typeface="Tahoma" panose="020B0604030504040204" pitchFamily="34" charset="0"/>
                <a:cs typeface="Tahoma" panose="020B0604030504040204" pitchFamily="34" charset="0"/>
                <a:sym typeface="Calibri"/>
              </a:rPr>
              <a:t>Requires solution of an allocation problem</a:t>
            </a:r>
          </a:p>
          <a:p>
            <a:pPr marL="230188" lvl="1" indent="-230188">
              <a:spcAft>
                <a:spcPts val="600"/>
              </a:spcAft>
              <a:buClr>
                <a:schemeClr val="dk1"/>
              </a:buClr>
              <a:buSzPct val="100000"/>
              <a:buFont typeface="Calibri"/>
              <a:buChar char="•"/>
            </a:pPr>
            <a:r>
              <a:rPr lang="en-US" dirty="0">
                <a:solidFill>
                  <a:schemeClr val="dk1"/>
                </a:solidFill>
                <a:latin typeface="Tahoma" panose="020B0604030504040204" pitchFamily="34" charset="0"/>
                <a:ea typeface="Tahoma" panose="020B0604030504040204" pitchFamily="34" charset="0"/>
                <a:cs typeface="Tahoma" panose="020B0604030504040204" pitchFamily="34" charset="0"/>
                <a:sym typeface="Calibri"/>
              </a:rPr>
              <a:t>Requires real-time information dissemination &amp; time-synchronized task execution</a:t>
            </a:r>
          </a:p>
        </p:txBody>
      </p:sp>
      <p:sp>
        <p:nvSpPr>
          <p:cNvPr id="17" name="Shape 197"/>
          <p:cNvSpPr txBox="1"/>
          <p:nvPr/>
        </p:nvSpPr>
        <p:spPr>
          <a:xfrm>
            <a:off x="4874401" y="940833"/>
            <a:ext cx="3893583" cy="453600"/>
          </a:xfrm>
          <a:prstGeom prst="rect">
            <a:avLst/>
          </a:prstGeom>
          <a:noFill/>
          <a:ln>
            <a:noFill/>
          </a:ln>
        </p:spPr>
        <p:txBody>
          <a:bodyPr lIns="112013" tIns="63994" rIns="112013" bIns="63994" anchor="ctr" anchorCtr="0">
            <a:noAutofit/>
          </a:bodyPr>
          <a:lstStyle/>
          <a:p>
            <a:pPr>
              <a:lnSpc>
                <a:spcPct val="90000"/>
              </a:lnSpc>
              <a:buClr>
                <a:schemeClr val="dk1"/>
              </a:buClr>
              <a:buSzPct val="25000"/>
            </a:pPr>
            <a:r>
              <a:rPr lang="en-US" sz="1800" b="1" dirty="0">
                <a:solidFill>
                  <a:schemeClr val="dk1"/>
                </a:solidFill>
                <a:latin typeface="Tahoma" panose="020B0604030504040204" pitchFamily="34" charset="0"/>
                <a:ea typeface="Tahoma" panose="020B0604030504040204" pitchFamily="34" charset="0"/>
                <a:cs typeface="Tahoma" panose="020B0604030504040204" pitchFamily="34" charset="0"/>
                <a:sym typeface="Calibri"/>
              </a:rPr>
              <a:t>Decentralized Control and optimization</a:t>
            </a:r>
          </a:p>
        </p:txBody>
      </p:sp>
      <p:pic>
        <p:nvPicPr>
          <p:cNvPr id="11" name="Picture 10">
            <a:extLst>
              <a:ext uri="{FF2B5EF4-FFF2-40B4-BE49-F238E27FC236}">
                <a16:creationId xmlns:a16="http://schemas.microsoft.com/office/drawing/2014/main" id="{D04A308D-55DF-434E-9A09-D0D1B6820F30}"/>
              </a:ext>
            </a:extLst>
          </p:cNvPr>
          <p:cNvPicPr>
            <a:picLocks noChangeAspect="1"/>
          </p:cNvPicPr>
          <p:nvPr/>
        </p:nvPicPr>
        <p:blipFill>
          <a:blip r:embed="rId3"/>
          <a:stretch>
            <a:fillRect/>
          </a:stretch>
        </p:blipFill>
        <p:spPr>
          <a:xfrm>
            <a:off x="563995" y="1659210"/>
            <a:ext cx="3218194" cy="2441020"/>
          </a:xfrm>
          <a:prstGeom prst="rect">
            <a:avLst/>
          </a:prstGeom>
        </p:spPr>
      </p:pic>
      <p:sp>
        <p:nvSpPr>
          <p:cNvPr id="12" name="Shape 197">
            <a:extLst>
              <a:ext uri="{FF2B5EF4-FFF2-40B4-BE49-F238E27FC236}">
                <a16:creationId xmlns:a16="http://schemas.microsoft.com/office/drawing/2014/main" id="{D3A463A2-6C35-434E-BEA2-9D83E4524878}"/>
              </a:ext>
            </a:extLst>
          </p:cNvPr>
          <p:cNvSpPr txBox="1"/>
          <p:nvPr/>
        </p:nvSpPr>
        <p:spPr>
          <a:xfrm>
            <a:off x="4874401" y="2864131"/>
            <a:ext cx="3893583" cy="453600"/>
          </a:xfrm>
          <a:prstGeom prst="rect">
            <a:avLst/>
          </a:prstGeom>
          <a:noFill/>
          <a:ln>
            <a:noFill/>
          </a:ln>
        </p:spPr>
        <p:txBody>
          <a:bodyPr lIns="112013" tIns="63994" rIns="112013" bIns="63994" anchor="ctr" anchorCtr="0">
            <a:noAutofit/>
          </a:bodyPr>
          <a:lstStyle/>
          <a:p>
            <a:pPr>
              <a:lnSpc>
                <a:spcPct val="90000"/>
              </a:lnSpc>
              <a:buClr>
                <a:schemeClr val="dk1"/>
              </a:buClr>
              <a:buSzPct val="25000"/>
            </a:pPr>
            <a:r>
              <a:rPr lang="en-US" sz="1800" b="1" dirty="0">
                <a:solidFill>
                  <a:schemeClr val="dk1"/>
                </a:solidFill>
                <a:latin typeface="Tahoma" panose="020B0604030504040204" pitchFamily="34" charset="0"/>
                <a:ea typeface="Tahoma" panose="020B0604030504040204" pitchFamily="34" charset="0"/>
                <a:cs typeface="Tahoma" panose="020B0604030504040204" pitchFamily="34" charset="0"/>
                <a:sym typeface="Calibri"/>
              </a:rPr>
              <a:t>Decentralized</a:t>
            </a:r>
            <a:r>
              <a:rPr lang="en-US" dirty="0">
                <a:solidFill>
                  <a:schemeClr val="dk1"/>
                </a:solidFill>
                <a:latin typeface="Tahoma" panose="020B0604030504040204" pitchFamily="34" charset="0"/>
                <a:ea typeface="Tahoma" panose="020B0604030504040204" pitchFamily="34" charset="0"/>
                <a:cs typeface="Tahoma" panose="020B0604030504040204" pitchFamily="34" charset="0"/>
                <a:sym typeface="Calibri"/>
              </a:rPr>
              <a:t> </a:t>
            </a:r>
            <a:r>
              <a:rPr lang="en-US" sz="1800" b="1" dirty="0">
                <a:solidFill>
                  <a:schemeClr val="dk1"/>
                </a:solidFill>
                <a:latin typeface="Tahoma" panose="020B0604030504040204" pitchFamily="34" charset="0"/>
                <a:ea typeface="Tahoma" panose="020B0604030504040204" pitchFamily="34" charset="0"/>
                <a:cs typeface="Tahoma" panose="020B0604030504040204" pitchFamily="34" charset="0"/>
                <a:sym typeface="Calibri"/>
              </a:rPr>
              <a:t>Information</a:t>
            </a:r>
          </a:p>
        </p:txBody>
      </p:sp>
      <p:sp>
        <p:nvSpPr>
          <p:cNvPr id="13" name="Shape 199">
            <a:extLst>
              <a:ext uri="{FF2B5EF4-FFF2-40B4-BE49-F238E27FC236}">
                <a16:creationId xmlns:a16="http://schemas.microsoft.com/office/drawing/2014/main" id="{38AA005B-F894-479A-81C0-F52BFF61DFA2}"/>
              </a:ext>
            </a:extLst>
          </p:cNvPr>
          <p:cNvSpPr txBox="1"/>
          <p:nvPr/>
        </p:nvSpPr>
        <p:spPr>
          <a:xfrm>
            <a:off x="4793216" y="3364407"/>
            <a:ext cx="3893584" cy="1988752"/>
          </a:xfrm>
          <a:prstGeom prst="rect">
            <a:avLst/>
          </a:prstGeom>
          <a:noFill/>
          <a:ln>
            <a:noFill/>
          </a:ln>
        </p:spPr>
        <p:txBody>
          <a:bodyPr lIns="84000" tIns="84000" rIns="112013" bIns="126000" anchor="t" anchorCtr="0">
            <a:noAutofit/>
          </a:bodyPr>
          <a:lstStyle/>
          <a:p>
            <a:pPr marL="230188" lvl="1" indent="-230188">
              <a:lnSpc>
                <a:spcPct val="90000"/>
              </a:lnSpc>
              <a:spcAft>
                <a:spcPts val="600"/>
              </a:spcAft>
              <a:buClr>
                <a:schemeClr val="dk1"/>
              </a:buClr>
              <a:buSzPct val="100000"/>
              <a:buFont typeface="Calibri"/>
              <a:buChar char="•"/>
            </a:pPr>
            <a:r>
              <a:rPr lang="en-US" dirty="0">
                <a:solidFill>
                  <a:schemeClr val="dk1"/>
                </a:solidFill>
                <a:latin typeface="Tahoma" panose="020B0604030504040204" pitchFamily="34" charset="0"/>
                <a:ea typeface="Tahoma" panose="020B0604030504040204" pitchFamily="34" charset="0"/>
                <a:cs typeface="Tahoma" panose="020B0604030504040204" pitchFamily="34" charset="0"/>
                <a:sym typeface="Calibri"/>
              </a:rPr>
              <a:t>Preserve information integrity across all actors in the system</a:t>
            </a:r>
          </a:p>
          <a:p>
            <a:pPr marL="230188" lvl="1" indent="-230188">
              <a:lnSpc>
                <a:spcPct val="90000"/>
              </a:lnSpc>
              <a:spcAft>
                <a:spcPts val="600"/>
              </a:spcAft>
              <a:buClr>
                <a:schemeClr val="dk1"/>
              </a:buClr>
              <a:buSzPct val="100000"/>
              <a:buFont typeface="Calibri"/>
              <a:buChar char="•"/>
            </a:pPr>
            <a:r>
              <a:rPr lang="en-US" dirty="0">
                <a:solidFill>
                  <a:schemeClr val="dk1"/>
                </a:solidFill>
                <a:latin typeface="Tahoma" panose="020B0604030504040204" pitchFamily="34" charset="0"/>
                <a:ea typeface="Tahoma" panose="020B0604030504040204" pitchFamily="34" charset="0"/>
                <a:cs typeface="Tahoma" panose="020B0604030504040204" pitchFamily="34" charset="0"/>
                <a:sym typeface="Calibri"/>
              </a:rPr>
              <a:t>Support for information aggregation &amp; transactions</a:t>
            </a:r>
          </a:p>
          <a:p>
            <a:pPr marL="230188" lvl="1" indent="-230188">
              <a:lnSpc>
                <a:spcPct val="90000"/>
              </a:lnSpc>
              <a:spcAft>
                <a:spcPts val="600"/>
              </a:spcAft>
              <a:buClr>
                <a:schemeClr val="dk1"/>
              </a:buClr>
              <a:buSzPct val="100000"/>
              <a:buFont typeface="Calibri"/>
              <a:buChar char="•"/>
            </a:pPr>
            <a:r>
              <a:rPr lang="en-US" dirty="0">
                <a:solidFill>
                  <a:schemeClr val="dk1"/>
                </a:solidFill>
                <a:latin typeface="Tahoma" panose="020B0604030504040204" pitchFamily="34" charset="0"/>
                <a:ea typeface="Tahoma" panose="020B0604030504040204" pitchFamily="34" charset="0"/>
                <a:cs typeface="Tahoma" panose="020B0604030504040204" pitchFamily="34" charset="0"/>
                <a:sym typeface="Calibri"/>
              </a:rPr>
              <a:t>Requires consensus &amp; distributed ledger</a:t>
            </a:r>
          </a:p>
        </p:txBody>
      </p:sp>
      <p:sp>
        <p:nvSpPr>
          <p:cNvPr id="3" name="Title 2">
            <a:extLst>
              <a:ext uri="{FF2B5EF4-FFF2-40B4-BE49-F238E27FC236}">
                <a16:creationId xmlns:a16="http://schemas.microsoft.com/office/drawing/2014/main" id="{6A4BF408-BC81-4C4C-93D7-3B850A3B5DA0}"/>
              </a:ext>
            </a:extLst>
          </p:cNvPr>
          <p:cNvSpPr>
            <a:spLocks noGrp="1"/>
          </p:cNvSpPr>
          <p:nvPr>
            <p:ph type="title"/>
          </p:nvPr>
        </p:nvSpPr>
        <p:spPr>
          <a:xfrm>
            <a:off x="232245" y="81781"/>
            <a:ext cx="4032106" cy="1325563"/>
          </a:xfrm>
        </p:spPr>
        <p:txBody>
          <a:bodyPr/>
          <a:lstStyle/>
          <a:p>
            <a:r>
              <a:rPr lang="en-US" dirty="0"/>
              <a:t>Requirements</a:t>
            </a:r>
          </a:p>
        </p:txBody>
      </p:sp>
      <p:sp>
        <p:nvSpPr>
          <p:cNvPr id="18" name="Shape 197">
            <a:extLst>
              <a:ext uri="{FF2B5EF4-FFF2-40B4-BE49-F238E27FC236}">
                <a16:creationId xmlns:a16="http://schemas.microsoft.com/office/drawing/2014/main" id="{FAA7430E-CF97-45D9-B868-BC803744314D}"/>
              </a:ext>
            </a:extLst>
          </p:cNvPr>
          <p:cNvSpPr txBox="1"/>
          <p:nvPr/>
        </p:nvSpPr>
        <p:spPr>
          <a:xfrm>
            <a:off x="4874401" y="4781546"/>
            <a:ext cx="3812399" cy="453600"/>
          </a:xfrm>
          <a:prstGeom prst="rect">
            <a:avLst/>
          </a:prstGeom>
          <a:noFill/>
          <a:ln>
            <a:noFill/>
          </a:ln>
        </p:spPr>
        <p:txBody>
          <a:bodyPr lIns="112013" tIns="63994" rIns="112013" bIns="63994" anchor="ctr" anchorCtr="0">
            <a:noAutofit/>
          </a:bodyPr>
          <a:lstStyle/>
          <a:p>
            <a:pPr>
              <a:lnSpc>
                <a:spcPct val="90000"/>
              </a:lnSpc>
              <a:buClr>
                <a:schemeClr val="dk1"/>
              </a:buClr>
              <a:buSzPct val="25000"/>
            </a:pPr>
            <a:r>
              <a:rPr lang="en-US" sz="1800" b="1" dirty="0">
                <a:solidFill>
                  <a:schemeClr val="dk1"/>
                </a:solidFill>
                <a:latin typeface="Tahoma" panose="020B0604030504040204" pitchFamily="34" charset="0"/>
                <a:ea typeface="Tahoma" panose="020B0604030504040204" pitchFamily="34" charset="0"/>
                <a:cs typeface="Tahoma" panose="020B0604030504040204" pitchFamily="34" charset="0"/>
                <a:sym typeface="Calibri"/>
              </a:rPr>
              <a:t>Resilience</a:t>
            </a:r>
          </a:p>
        </p:txBody>
      </p:sp>
      <p:sp>
        <p:nvSpPr>
          <p:cNvPr id="19" name="Shape 199">
            <a:extLst>
              <a:ext uri="{FF2B5EF4-FFF2-40B4-BE49-F238E27FC236}">
                <a16:creationId xmlns:a16="http://schemas.microsoft.com/office/drawing/2014/main" id="{051708C5-749F-44C3-8E76-99CF6E8AD2D0}"/>
              </a:ext>
            </a:extLst>
          </p:cNvPr>
          <p:cNvSpPr txBox="1"/>
          <p:nvPr/>
        </p:nvSpPr>
        <p:spPr>
          <a:xfrm>
            <a:off x="4793216" y="5235146"/>
            <a:ext cx="3893584" cy="1988752"/>
          </a:xfrm>
          <a:prstGeom prst="rect">
            <a:avLst/>
          </a:prstGeom>
          <a:noFill/>
          <a:ln>
            <a:noFill/>
          </a:ln>
        </p:spPr>
        <p:txBody>
          <a:bodyPr lIns="84000" tIns="84000" rIns="112013" bIns="126000" anchor="t" anchorCtr="0">
            <a:noAutofit/>
          </a:bodyPr>
          <a:lstStyle/>
          <a:p>
            <a:pPr marL="230188" lvl="1" indent="-230188">
              <a:lnSpc>
                <a:spcPct val="90000"/>
              </a:lnSpc>
              <a:spcAft>
                <a:spcPts val="600"/>
              </a:spcAft>
              <a:buClr>
                <a:schemeClr val="dk1"/>
              </a:buClr>
              <a:buSzPct val="100000"/>
              <a:buFont typeface="Calibri"/>
              <a:buChar char="•"/>
            </a:pPr>
            <a:r>
              <a:rPr lang="en-US" dirty="0">
                <a:solidFill>
                  <a:schemeClr val="dk1"/>
                </a:solidFill>
                <a:latin typeface="Tahoma" panose="020B0604030504040204" pitchFamily="34" charset="0"/>
                <a:ea typeface="Tahoma" panose="020B0604030504040204" pitchFamily="34" charset="0"/>
                <a:cs typeface="Tahoma" panose="020B0604030504040204" pitchFamily="34" charset="0"/>
                <a:sym typeface="Calibri"/>
              </a:rPr>
              <a:t>Handle component failures gracefully</a:t>
            </a:r>
          </a:p>
        </p:txBody>
      </p:sp>
    </p:spTree>
    <p:extLst>
      <p:ext uri="{BB962C8B-B14F-4D97-AF65-F5344CB8AC3E}">
        <p14:creationId xmlns:p14="http://schemas.microsoft.com/office/powerpoint/2010/main" val="5877290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E5F91D-E443-4AFA-9519-D81C196E644C}"/>
              </a:ext>
            </a:extLst>
          </p:cNvPr>
          <p:cNvSpPr>
            <a:spLocks noGrp="1"/>
          </p:cNvSpPr>
          <p:nvPr>
            <p:ph type="title"/>
          </p:nvPr>
        </p:nvSpPr>
        <p:spPr/>
        <p:txBody>
          <a:bodyPr>
            <a:normAutofit fontScale="90000"/>
          </a:bodyPr>
          <a:lstStyle/>
          <a:p>
            <a:r>
              <a:rPr lang="en-US" dirty="0"/>
              <a:t>Resilient Information Architecture Platform for Smart Grid</a:t>
            </a:r>
          </a:p>
        </p:txBody>
      </p:sp>
      <p:sp>
        <p:nvSpPr>
          <p:cNvPr id="3" name="Text Placeholder 2">
            <a:extLst>
              <a:ext uri="{FF2B5EF4-FFF2-40B4-BE49-F238E27FC236}">
                <a16:creationId xmlns:a16="http://schemas.microsoft.com/office/drawing/2014/main" id="{F8210514-859C-441F-94BA-ACA0A4966773}"/>
              </a:ext>
            </a:extLst>
          </p:cNvPr>
          <p:cNvSpPr>
            <a:spLocks noGrp="1"/>
          </p:cNvSpPr>
          <p:nvPr>
            <p:ph type="body" idx="1"/>
          </p:nvPr>
        </p:nvSpPr>
        <p:spPr>
          <a:xfrm>
            <a:off x="5648982" y="1214372"/>
            <a:ext cx="3418106" cy="4688100"/>
          </a:xfrm>
        </p:spPr>
        <p:txBody>
          <a:bodyPr>
            <a:normAutofit fontScale="85000" lnSpcReduction="20000"/>
          </a:bodyPr>
          <a:lstStyle/>
          <a:p>
            <a:r>
              <a:rPr lang="en-US" dirty="0"/>
              <a:t>RIAPS  is an open source </a:t>
            </a:r>
            <a:r>
              <a:rPr lang="en-US" i="1" dirty="0"/>
              <a:t>software platform </a:t>
            </a:r>
            <a:r>
              <a:rPr lang="en-US" dirty="0"/>
              <a:t>to run Smart Grid applications.</a:t>
            </a:r>
          </a:p>
          <a:p>
            <a:r>
              <a:rPr lang="en-US" dirty="0"/>
              <a:t>It provides</a:t>
            </a:r>
          </a:p>
          <a:p>
            <a:pPr lvl="1"/>
            <a:r>
              <a:rPr lang="en-US" dirty="0"/>
              <a:t>Programming model (for distributed real-time software)</a:t>
            </a:r>
          </a:p>
          <a:p>
            <a:pPr lvl="1"/>
            <a:r>
              <a:rPr lang="en-US" dirty="0"/>
              <a:t>Services (for application management, fault tolerance, security, time synchronization, coordination, etc.)</a:t>
            </a:r>
          </a:p>
          <a:p>
            <a:pPr lvl="1"/>
            <a:r>
              <a:rPr lang="en-US" dirty="0"/>
              <a:t>Development toolkit (for  building and deploying apps)</a:t>
            </a:r>
          </a:p>
          <a:p>
            <a:endParaRPr lang="en-US" dirty="0"/>
          </a:p>
        </p:txBody>
      </p:sp>
      <p:sp>
        <p:nvSpPr>
          <p:cNvPr id="4" name="Rectangle 3">
            <a:extLst>
              <a:ext uri="{FF2B5EF4-FFF2-40B4-BE49-F238E27FC236}">
                <a16:creationId xmlns:a16="http://schemas.microsoft.com/office/drawing/2014/main" id="{3AC59E32-33A6-43F4-B3FF-E4B79E7C31DB}"/>
              </a:ext>
            </a:extLst>
          </p:cNvPr>
          <p:cNvSpPr/>
          <p:nvPr/>
        </p:nvSpPr>
        <p:spPr>
          <a:xfrm>
            <a:off x="0" y="5922038"/>
            <a:ext cx="9155170" cy="461665"/>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sz="2400" dirty="0">
                <a:solidFill>
                  <a:schemeClr val="bg1"/>
                </a:solidFill>
                <a:hlinkClick r:id="rId3"/>
              </a:rPr>
              <a:t>https://riaps.isis.vanderbilt.edu/</a:t>
            </a:r>
            <a:r>
              <a:rPr lang="en-US" sz="2400" dirty="0">
                <a:solidFill>
                  <a:schemeClr val="bg1"/>
                </a:solidFill>
              </a:rPr>
              <a:t>  </a:t>
            </a:r>
            <a:r>
              <a:rPr lang="en-US" sz="2400" dirty="0"/>
              <a:t>-- Now a Linux Foundation Project</a:t>
            </a:r>
          </a:p>
        </p:txBody>
      </p:sp>
      <p:pic>
        <p:nvPicPr>
          <p:cNvPr id="5" name="Picture 4">
            <a:extLst>
              <a:ext uri="{FF2B5EF4-FFF2-40B4-BE49-F238E27FC236}">
                <a16:creationId xmlns:a16="http://schemas.microsoft.com/office/drawing/2014/main" id="{0ABEF82B-0688-4E96-97C9-42E9A4DDD943}"/>
              </a:ext>
            </a:extLst>
          </p:cNvPr>
          <p:cNvPicPr>
            <a:picLocks noChangeAspect="1"/>
          </p:cNvPicPr>
          <p:nvPr/>
        </p:nvPicPr>
        <p:blipFill>
          <a:blip r:embed="rId4"/>
          <a:stretch>
            <a:fillRect/>
          </a:stretch>
        </p:blipFill>
        <p:spPr>
          <a:xfrm>
            <a:off x="211021" y="1935109"/>
            <a:ext cx="5335200" cy="3454200"/>
          </a:xfrm>
          <a:prstGeom prst="rect">
            <a:avLst/>
          </a:prstGeom>
        </p:spPr>
      </p:pic>
    </p:spTree>
    <p:extLst>
      <p:ext uri="{BB962C8B-B14F-4D97-AF65-F5344CB8AC3E}">
        <p14:creationId xmlns:p14="http://schemas.microsoft.com/office/powerpoint/2010/main" val="22572134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68CAF-A2F9-4CD8-AF00-ABDEFA64164C}"/>
              </a:ext>
            </a:extLst>
          </p:cNvPr>
          <p:cNvSpPr>
            <a:spLocks noGrp="1"/>
          </p:cNvSpPr>
          <p:nvPr>
            <p:ph type="title"/>
          </p:nvPr>
        </p:nvSpPr>
        <p:spPr>
          <a:xfrm>
            <a:off x="401836" y="257809"/>
            <a:ext cx="8340300" cy="982200"/>
          </a:xfrm>
        </p:spPr>
        <p:txBody>
          <a:bodyPr>
            <a:normAutofit/>
          </a:bodyPr>
          <a:lstStyle/>
          <a:p>
            <a:r>
              <a:rPr lang="en-US" sz="4000" dirty="0"/>
              <a:t>Integration with distributed ledger</a:t>
            </a:r>
          </a:p>
        </p:txBody>
      </p:sp>
      <p:sp>
        <p:nvSpPr>
          <p:cNvPr id="3" name="Text Placeholder 2">
            <a:extLst>
              <a:ext uri="{FF2B5EF4-FFF2-40B4-BE49-F238E27FC236}">
                <a16:creationId xmlns:a16="http://schemas.microsoft.com/office/drawing/2014/main" id="{BE4BE123-58DA-4B16-B14F-1AFA8A77A73B}"/>
              </a:ext>
            </a:extLst>
          </p:cNvPr>
          <p:cNvSpPr>
            <a:spLocks noGrp="1"/>
          </p:cNvSpPr>
          <p:nvPr>
            <p:ph type="body" idx="1"/>
          </p:nvPr>
        </p:nvSpPr>
        <p:spPr>
          <a:xfrm>
            <a:off x="211156" y="1314867"/>
            <a:ext cx="4170164" cy="4688100"/>
          </a:xfrm>
        </p:spPr>
        <p:txBody>
          <a:bodyPr/>
          <a:lstStyle/>
          <a:p>
            <a:r>
              <a:rPr lang="en-US" dirty="0"/>
              <a:t>Each device running within homes has an interface to store the blockchain data and interact with miners on the network running smart contract code.</a:t>
            </a:r>
          </a:p>
          <a:p>
            <a:r>
              <a:rPr lang="en-US" dirty="0"/>
              <a:t>Thus, devices can communicate using RIAPS as well as store ledger data using blockchain. </a:t>
            </a:r>
          </a:p>
        </p:txBody>
      </p:sp>
      <p:pic>
        <p:nvPicPr>
          <p:cNvPr id="4" name="Picture 3">
            <a:extLst>
              <a:ext uri="{FF2B5EF4-FFF2-40B4-BE49-F238E27FC236}">
                <a16:creationId xmlns:a16="http://schemas.microsoft.com/office/drawing/2014/main" id="{DC09E46C-B793-4FC8-AEFE-80FDBA9F646D}"/>
              </a:ext>
            </a:extLst>
          </p:cNvPr>
          <p:cNvPicPr>
            <a:picLocks noChangeAspect="1"/>
          </p:cNvPicPr>
          <p:nvPr/>
        </p:nvPicPr>
        <p:blipFill>
          <a:blip r:embed="rId3"/>
          <a:stretch>
            <a:fillRect/>
          </a:stretch>
        </p:blipFill>
        <p:spPr>
          <a:xfrm>
            <a:off x="4381320" y="1473438"/>
            <a:ext cx="4651585" cy="2854958"/>
          </a:xfrm>
          <a:prstGeom prst="rect">
            <a:avLst/>
          </a:prstGeom>
        </p:spPr>
      </p:pic>
      <p:pic>
        <p:nvPicPr>
          <p:cNvPr id="6" name="Picture Placeholder 6">
            <a:extLst>
              <a:ext uri="{FF2B5EF4-FFF2-40B4-BE49-F238E27FC236}">
                <a16:creationId xmlns:a16="http://schemas.microsoft.com/office/drawing/2014/main" id="{DCF60196-67C4-4240-A5EB-E94CBDAE7E6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79686" y="4501210"/>
            <a:ext cx="1541296" cy="883352"/>
          </a:xfrm>
          <a:prstGeom prst="rect">
            <a:avLst/>
          </a:prstGeom>
        </p:spPr>
      </p:pic>
      <p:cxnSp>
        <p:nvCxnSpPr>
          <p:cNvPr id="9" name="Straight Arrow Connector 8">
            <a:extLst>
              <a:ext uri="{FF2B5EF4-FFF2-40B4-BE49-F238E27FC236}">
                <a16:creationId xmlns:a16="http://schemas.microsoft.com/office/drawing/2014/main" id="{98716E16-EB7A-4595-8FF8-1215B317E5B8}"/>
              </a:ext>
            </a:extLst>
          </p:cNvPr>
          <p:cNvCxnSpPr>
            <a:stCxn id="6" idx="2"/>
          </p:cNvCxnSpPr>
          <p:nvPr/>
        </p:nvCxnSpPr>
        <p:spPr>
          <a:xfrm>
            <a:off x="8050334" y="5384562"/>
            <a:ext cx="0" cy="2290673"/>
          </a:xfrm>
          <a:prstGeom prst="straightConnector1">
            <a:avLst/>
          </a:prstGeom>
          <a:ln>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DAC06595-6150-4C06-A860-0FB97403E84A}"/>
              </a:ext>
            </a:extLst>
          </p:cNvPr>
          <p:cNvSpPr txBox="1"/>
          <p:nvPr/>
        </p:nvSpPr>
        <p:spPr>
          <a:xfrm>
            <a:off x="4571986" y="4788997"/>
            <a:ext cx="2781531" cy="307777"/>
          </a:xfrm>
          <a:prstGeom prst="rect">
            <a:avLst/>
          </a:prstGeom>
          <a:noFill/>
        </p:spPr>
        <p:txBody>
          <a:bodyPr wrap="none" rtlCol="0">
            <a:spAutoFit/>
          </a:bodyPr>
          <a:lstStyle/>
          <a:p>
            <a:r>
              <a:rPr lang="en-US" dirty="0"/>
              <a:t>IoT Device running within homes</a:t>
            </a:r>
          </a:p>
        </p:txBody>
      </p:sp>
    </p:spTree>
    <p:extLst>
      <p:ext uri="{BB962C8B-B14F-4D97-AF65-F5344CB8AC3E}">
        <p14:creationId xmlns:p14="http://schemas.microsoft.com/office/powerpoint/2010/main" val="1200350362"/>
      </p:ext>
    </p:extLst>
  </p:cSld>
  <p:clrMapOvr>
    <a:masterClrMapping/>
  </p:clrMapOvr>
</p:sld>
</file>

<file path=ppt/theme/theme1.xml><?xml version="1.0" encoding="utf-8"?>
<a:theme xmlns:a="http://schemas.openxmlformats.org/drawingml/2006/main" name="Depth">
  <a:themeElements>
    <a:clrScheme name="Depth">
      <a:dk1>
        <a:sysClr val="windowText" lastClr="000000"/>
      </a:dk1>
      <a:lt1>
        <a:sysClr val="window" lastClr="FFFFFF"/>
      </a:lt1>
      <a:dk2>
        <a:srgbClr val="455F51"/>
      </a:dk2>
      <a:lt2>
        <a:srgbClr val="94D7E4"/>
      </a:lt2>
      <a:accent1>
        <a:srgbClr val="41AEBD"/>
      </a:accent1>
      <a:accent2>
        <a:srgbClr val="97E9D5"/>
      </a:accent2>
      <a:accent3>
        <a:srgbClr val="A2CF49"/>
      </a:accent3>
      <a:accent4>
        <a:srgbClr val="608F3D"/>
      </a:accent4>
      <a:accent5>
        <a:srgbClr val="F4DE3A"/>
      </a:accent5>
      <a:accent6>
        <a:srgbClr val="FCB11C"/>
      </a:accent6>
      <a:hlink>
        <a:srgbClr val="FBCA98"/>
      </a:hlink>
      <a:folHlink>
        <a:srgbClr val="D3B86D"/>
      </a:folHlink>
    </a:clrScheme>
    <a:fontScheme name="Depth">
      <a:majorFont>
        <a:latin typeface="Corbel" panose="020B0503020204020204"/>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epth">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epth" id="{7BEAFC2A-325C-49C4-AC08-2B765DA903F9}" vid="{1735E755-43E6-43AA-ABA2-C989ECC79AF5}"/>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239</TotalTime>
  <Words>1422</Words>
  <Application>Microsoft Office PowerPoint</Application>
  <PresentationFormat>On-screen Show (4:3)</PresentationFormat>
  <Paragraphs>212</Paragraphs>
  <Slides>23</Slides>
  <Notes>21</Notes>
  <HiddenSlides>5</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23</vt:i4>
      </vt:variant>
    </vt:vector>
  </HeadingPairs>
  <TitlesOfParts>
    <vt:vector size="32" baseType="lpstr">
      <vt:lpstr>Corbel</vt:lpstr>
      <vt:lpstr>Cabin</vt:lpstr>
      <vt:lpstr>Calibri</vt:lpstr>
      <vt:lpstr>Tahoma</vt:lpstr>
      <vt:lpstr>Helvetica Neue</vt:lpstr>
      <vt:lpstr>Helvetica Neue Light</vt:lpstr>
      <vt:lpstr>Times</vt:lpstr>
      <vt:lpstr>Arial</vt:lpstr>
      <vt:lpstr>Depth</vt:lpstr>
      <vt:lpstr>TRANSAX:   A Blockchain-based Decentralized Forward-Trading  Energy Exchange for Transactive Microgrids </vt:lpstr>
      <vt:lpstr>Smart and Connected Cyber-physical systems</vt:lpstr>
      <vt:lpstr>Smart and Connected Energy Distribution Systems</vt:lpstr>
      <vt:lpstr>Why is this important</vt:lpstr>
      <vt:lpstr>Concerns</vt:lpstr>
      <vt:lpstr>Designing Implementation</vt:lpstr>
      <vt:lpstr>Requirements</vt:lpstr>
      <vt:lpstr>Resilient Information Architecture Platform for Smart Grid</vt:lpstr>
      <vt:lpstr>Integration with distributed ledger</vt:lpstr>
      <vt:lpstr>Decentralized Control and Optimization Setup</vt:lpstr>
      <vt:lpstr>Decentralized Information</vt:lpstr>
      <vt:lpstr>Integration with Solvers</vt:lpstr>
      <vt:lpstr>TRANSAX  The Full  Architecture</vt:lpstr>
      <vt:lpstr>Key Parameters </vt:lpstr>
      <vt:lpstr>Example Execution</vt:lpstr>
      <vt:lpstr>Handling Faults</vt:lpstr>
      <vt:lpstr>RIAPS : Fault Management</vt:lpstr>
      <vt:lpstr>Fault Management Example: Handle Prosumer Network Failure</vt:lpstr>
      <vt:lpstr>Resilience against Solver failure</vt:lpstr>
      <vt:lpstr>Resource  Limits Fault Example</vt:lpstr>
      <vt:lpstr>CPU Resource Limit Fault Handling</vt:lpstr>
      <vt:lpstr>Summary</vt:lpstr>
      <vt:lpstr>Example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TRANSAX</dc:title>
  <dc:creator>Scott Eisele</dc:creator>
  <cp:lastModifiedBy>Eisele, Scott</cp:lastModifiedBy>
  <cp:revision>62</cp:revision>
  <dcterms:created xsi:type="dcterms:W3CDTF">2018-12-10T12:40:14Z</dcterms:created>
  <dcterms:modified xsi:type="dcterms:W3CDTF">2019-10-15T17:45:17Z</dcterms:modified>
</cp:coreProperties>
</file>